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74" r:id="rId1"/>
  </p:sldMasterIdLst>
  <p:notesMasterIdLst>
    <p:notesMasterId r:id="rId20"/>
  </p:notesMasterIdLst>
  <p:handoutMasterIdLst>
    <p:handoutMasterId r:id="rId21"/>
  </p:handoutMasterIdLst>
  <p:sldIdLst>
    <p:sldId id="256" r:id="rId2"/>
    <p:sldId id="283" r:id="rId3"/>
    <p:sldId id="281" r:id="rId4"/>
    <p:sldId id="258" r:id="rId5"/>
    <p:sldId id="259" r:id="rId6"/>
    <p:sldId id="276" r:id="rId7"/>
    <p:sldId id="313" r:id="rId8"/>
    <p:sldId id="314" r:id="rId9"/>
    <p:sldId id="284" r:id="rId10"/>
    <p:sldId id="278" r:id="rId11"/>
    <p:sldId id="311" r:id="rId12"/>
    <p:sldId id="312" r:id="rId13"/>
    <p:sldId id="277" r:id="rId14"/>
    <p:sldId id="298" r:id="rId15"/>
    <p:sldId id="297" r:id="rId16"/>
    <p:sldId id="293" r:id="rId17"/>
    <p:sldId id="289" r:id="rId18"/>
    <p:sldId id="279" r:id="rId19"/>
  </p:sldIdLst>
  <p:sldSz cx="9144000" cy="6858000" type="screen4x3"/>
  <p:notesSz cx="7315200" cy="9601200"/>
  <p:custDataLst>
    <p:tags r:id="rId22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81D581"/>
    <a:srgbClr val="339933"/>
    <a:srgbClr val="FFCC00"/>
    <a:srgbClr val="CC6600"/>
    <a:srgbClr val="3399FF"/>
    <a:srgbClr val="F5E571"/>
    <a:srgbClr val="00CC00"/>
    <a:srgbClr val="57A94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76" autoAdjust="0"/>
    <p:restoredTop sz="94671" autoAdjust="0"/>
  </p:normalViewPr>
  <p:slideViewPr>
    <p:cSldViewPr>
      <p:cViewPr>
        <p:scale>
          <a:sx n="75" d="100"/>
          <a:sy n="75" d="100"/>
        </p:scale>
        <p:origin x="-1920" y="-354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97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gs" Target="tags/tag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6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171244" cy="4749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853" tIns="47925" rIns="95853" bIns="47925" numCol="1" anchor="t" anchorCtr="0" compatLnSpc="1">
            <a:prstTxWarp prst="textNoShape">
              <a:avLst/>
            </a:prstTxWarp>
          </a:bodyPr>
          <a:lstStyle>
            <a:lvl1pPr defTabSz="958629">
              <a:defRPr sz="1200">
                <a:latin typeface="Tahoma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958" y="0"/>
            <a:ext cx="3171243" cy="4749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853" tIns="47925" rIns="95853" bIns="47925" numCol="1" anchor="t" anchorCtr="0" compatLnSpc="1">
            <a:prstTxWarp prst="textNoShape">
              <a:avLst/>
            </a:prstTxWarp>
          </a:bodyPr>
          <a:lstStyle>
            <a:lvl1pPr algn="r" defTabSz="958629">
              <a:defRPr sz="1200">
                <a:latin typeface="Tahoma" charset="0"/>
              </a:defRPr>
            </a:lvl1pPr>
          </a:lstStyle>
          <a:p>
            <a:pPr>
              <a:defRPr/>
            </a:pPr>
            <a:fld id="{E161ADE5-94D6-4AC5-9D29-60195F7994B3}" type="datetime5">
              <a:rPr lang="en-US"/>
              <a:pPr>
                <a:defRPr/>
              </a:pPr>
              <a:t>22-Sep-14</a:t>
            </a:fld>
            <a:endParaRPr lang="en-US" dirty="0"/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126218"/>
            <a:ext cx="3171244" cy="4749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853" tIns="47925" rIns="95853" bIns="47925" numCol="1" anchor="b" anchorCtr="0" compatLnSpc="1">
            <a:prstTxWarp prst="textNoShape">
              <a:avLst/>
            </a:prstTxWarp>
          </a:bodyPr>
          <a:lstStyle>
            <a:lvl1pPr defTabSz="958629">
              <a:defRPr sz="1200">
                <a:latin typeface="Tahoma" charset="0"/>
              </a:defRPr>
            </a:lvl1pPr>
          </a:lstStyle>
          <a:p>
            <a:pPr>
              <a:defRPr/>
            </a:pPr>
            <a:r>
              <a:rPr lang="en-US"/>
              <a:t>Niall C. Murphy, CFP, CLU, CHFC</a:t>
            </a:r>
          </a:p>
        </p:txBody>
      </p:sp>
      <p:sp>
        <p:nvSpPr>
          <p:cNvPr id="389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958" y="9126218"/>
            <a:ext cx="3171243" cy="4749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853" tIns="47925" rIns="95853" bIns="47925" numCol="1" anchor="b" anchorCtr="0" compatLnSpc="1">
            <a:prstTxWarp prst="textNoShape">
              <a:avLst/>
            </a:prstTxWarp>
          </a:bodyPr>
          <a:lstStyle>
            <a:lvl1pPr algn="r" defTabSz="958629">
              <a:defRPr sz="1200">
                <a:latin typeface="Tahoma" charset="0"/>
              </a:defRPr>
            </a:lvl1pPr>
          </a:lstStyle>
          <a:p>
            <a:pPr>
              <a:defRPr/>
            </a:pPr>
            <a:fld id="{67DD295F-05B4-47D4-9C33-325F69CB6D0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22118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Rectangle 8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171244" cy="474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5853" tIns="47925" rIns="95853" bIns="47925" numCol="1" anchor="t" anchorCtr="0" compatLnSpc="1">
            <a:prstTxWarp prst="textNoShape">
              <a:avLst/>
            </a:prstTxWarp>
          </a:bodyPr>
          <a:lstStyle>
            <a:lvl1pPr defTabSz="958629" eaLnBrk="0" hangingPunct="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1" name="Rectangle 9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8888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058" name="Rectangle 10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6022" y="4561472"/>
            <a:ext cx="5363157" cy="4319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5853" tIns="47925" rIns="95853" bIns="4792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9" name="Rectangle 11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958" y="0"/>
            <a:ext cx="3171243" cy="474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5853" tIns="47925" rIns="95853" bIns="47925" numCol="1" anchor="t" anchorCtr="0" compatLnSpc="1">
            <a:prstTxWarp prst="textNoShape">
              <a:avLst/>
            </a:prstTxWarp>
          </a:bodyPr>
          <a:lstStyle>
            <a:lvl1pPr algn="r" defTabSz="958629" eaLnBrk="0" hangingPunct="0">
              <a:defRPr sz="1200"/>
            </a:lvl1pPr>
          </a:lstStyle>
          <a:p>
            <a:pPr>
              <a:defRPr/>
            </a:pPr>
            <a:fld id="{347200E4-39CF-4C63-9182-A2BA25719E0A}" type="datetime5">
              <a:rPr lang="en-US"/>
              <a:pPr>
                <a:defRPr/>
              </a:pPr>
              <a:t>22-Sep-14</a:t>
            </a:fld>
            <a:endParaRPr lang="en-US" dirty="0"/>
          </a:p>
        </p:txBody>
      </p:sp>
      <p:sp>
        <p:nvSpPr>
          <p:cNvPr id="2060" name="Rectangle 12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126218"/>
            <a:ext cx="3171244" cy="474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5853" tIns="47925" rIns="95853" bIns="47925" numCol="1" anchor="b" anchorCtr="0" compatLnSpc="1">
            <a:prstTxWarp prst="textNoShape">
              <a:avLst/>
            </a:prstTxWarp>
          </a:bodyPr>
          <a:lstStyle>
            <a:lvl1pPr defTabSz="958629" eaLnBrk="0" hangingPunct="0">
              <a:defRPr sz="1200"/>
            </a:lvl1pPr>
          </a:lstStyle>
          <a:p>
            <a:pPr>
              <a:defRPr/>
            </a:pPr>
            <a:r>
              <a:rPr lang="en-US"/>
              <a:t>Niall C. Murphy, CFP, CLU, CHFC</a:t>
            </a:r>
          </a:p>
        </p:txBody>
      </p:sp>
      <p:sp>
        <p:nvSpPr>
          <p:cNvPr id="2061" name="Rectangle 13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958" y="9126218"/>
            <a:ext cx="3171243" cy="474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5853" tIns="47925" rIns="95853" bIns="47925" numCol="1" anchor="b" anchorCtr="0" compatLnSpc="1">
            <a:prstTxWarp prst="textNoShape">
              <a:avLst/>
            </a:prstTxWarp>
          </a:bodyPr>
          <a:lstStyle>
            <a:lvl1pPr algn="r" defTabSz="958629" eaLnBrk="0" hangingPunct="0">
              <a:defRPr sz="1200"/>
            </a:lvl1pPr>
          </a:lstStyle>
          <a:p>
            <a:pPr>
              <a:defRPr/>
            </a:pPr>
            <a:fld id="{A1AE8126-1334-4AA6-8B1A-924D0D08795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7587540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1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1pPr>
            <a:lvl2pPr marL="769737" indent="-296053"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2pPr>
            <a:lvl3pPr marL="1184211" indent="-236843"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3pPr>
            <a:lvl4pPr marL="1657896" indent="-236843"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4pPr>
            <a:lvl5pPr marL="2131580" indent="-236843"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5pPr>
            <a:lvl6pPr marL="2605264" indent="-236843" defTabSz="95559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6pPr>
            <a:lvl7pPr marL="3078949" indent="-236843" defTabSz="95559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7pPr>
            <a:lvl8pPr marL="3552633" indent="-236843" defTabSz="95559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8pPr>
            <a:lvl9pPr marL="4026318" indent="-236843" defTabSz="95559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4E85DB17-6C5E-455E-937B-D8FF6075518D}" type="datetime5">
              <a:rPr lang="en-US" sz="1200"/>
              <a:pPr/>
              <a:t>22-Sep-14</a:t>
            </a:fld>
            <a:endParaRPr lang="en-US" sz="1200"/>
          </a:p>
        </p:txBody>
      </p:sp>
      <p:sp>
        <p:nvSpPr>
          <p:cNvPr id="23555" name="Rectangle 12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1pPr>
            <a:lvl2pPr marL="769737" indent="-296053"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2pPr>
            <a:lvl3pPr marL="1184211" indent="-236843"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3pPr>
            <a:lvl4pPr marL="1657896" indent="-236843"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4pPr>
            <a:lvl5pPr marL="2131580" indent="-236843"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5pPr>
            <a:lvl6pPr marL="2605264" indent="-236843" defTabSz="95559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6pPr>
            <a:lvl7pPr marL="3078949" indent="-236843" defTabSz="95559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7pPr>
            <a:lvl8pPr marL="3552633" indent="-236843" defTabSz="95559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8pPr>
            <a:lvl9pPr marL="4026318" indent="-236843" defTabSz="95559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200"/>
              <a:t>Niall C. Murphy, CFP, CLU, CHFC</a:t>
            </a:r>
          </a:p>
        </p:txBody>
      </p:sp>
      <p:sp>
        <p:nvSpPr>
          <p:cNvPr id="235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0475" y="720725"/>
            <a:ext cx="4800600" cy="3600450"/>
          </a:xfrm>
          <a:ln/>
        </p:spPr>
      </p:sp>
      <p:sp>
        <p:nvSpPr>
          <p:cNvPr id="2355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smtClean="0"/>
              <a:t>Introductory Page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1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1pPr>
            <a:lvl2pPr marL="769737" indent="-296053"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2pPr>
            <a:lvl3pPr marL="1184211" indent="-236843"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3pPr>
            <a:lvl4pPr marL="1657896" indent="-236843"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4pPr>
            <a:lvl5pPr marL="2131580" indent="-236843"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5pPr>
            <a:lvl6pPr marL="2605264" indent="-236843" defTabSz="95559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6pPr>
            <a:lvl7pPr marL="3078949" indent="-236843" defTabSz="95559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7pPr>
            <a:lvl8pPr marL="3552633" indent="-236843" defTabSz="95559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8pPr>
            <a:lvl9pPr marL="4026318" indent="-236843" defTabSz="95559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C91C2D00-2812-4078-BCE5-CBCA8B90BF96}" type="datetime5">
              <a:rPr lang="en-US" sz="1200"/>
              <a:pPr/>
              <a:t>22-Sep-14</a:t>
            </a:fld>
            <a:endParaRPr lang="en-US" sz="1200"/>
          </a:p>
        </p:txBody>
      </p:sp>
      <p:sp>
        <p:nvSpPr>
          <p:cNvPr id="31747" name="Rectangle 12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1pPr>
            <a:lvl2pPr marL="769737" indent="-296053"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2pPr>
            <a:lvl3pPr marL="1184211" indent="-236843"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3pPr>
            <a:lvl4pPr marL="1657896" indent="-236843"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4pPr>
            <a:lvl5pPr marL="2131580" indent="-236843"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5pPr>
            <a:lvl6pPr marL="2605264" indent="-236843" defTabSz="95559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6pPr>
            <a:lvl7pPr marL="3078949" indent="-236843" defTabSz="95559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7pPr>
            <a:lvl8pPr marL="3552633" indent="-236843" defTabSz="95559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8pPr>
            <a:lvl9pPr marL="4026318" indent="-236843" defTabSz="95559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200"/>
              <a:t>Niall C. Murphy, CFP, CLU, CHFC</a:t>
            </a:r>
          </a:p>
        </p:txBody>
      </p:sp>
      <p:sp>
        <p:nvSpPr>
          <p:cNvPr id="3174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0475" y="720725"/>
            <a:ext cx="4800600" cy="3600450"/>
          </a:xfrm>
          <a:ln/>
        </p:spPr>
      </p:sp>
      <p:sp>
        <p:nvSpPr>
          <p:cNvPr id="3174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CA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1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1pPr>
            <a:lvl2pPr marL="769737" indent="-296053"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2pPr>
            <a:lvl3pPr marL="1184211" indent="-236843"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3pPr>
            <a:lvl4pPr marL="1657896" indent="-236843"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4pPr>
            <a:lvl5pPr marL="2131580" indent="-236843"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5pPr>
            <a:lvl6pPr marL="2605264" indent="-236843" defTabSz="95559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6pPr>
            <a:lvl7pPr marL="3078949" indent="-236843" defTabSz="95559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7pPr>
            <a:lvl8pPr marL="3552633" indent="-236843" defTabSz="95559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8pPr>
            <a:lvl9pPr marL="4026318" indent="-236843" defTabSz="95559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7C285EAD-6CBE-4FA0-B321-9806B00D1DD3}" type="datetime5">
              <a:rPr lang="en-US" sz="1200"/>
              <a:pPr/>
              <a:t>22-Sep-14</a:t>
            </a:fld>
            <a:endParaRPr lang="en-US" sz="1200"/>
          </a:p>
        </p:txBody>
      </p:sp>
      <p:sp>
        <p:nvSpPr>
          <p:cNvPr id="32771" name="Rectangle 12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1pPr>
            <a:lvl2pPr marL="769737" indent="-296053"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2pPr>
            <a:lvl3pPr marL="1184211" indent="-236843"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3pPr>
            <a:lvl4pPr marL="1657896" indent="-236843"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4pPr>
            <a:lvl5pPr marL="2131580" indent="-236843"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5pPr>
            <a:lvl6pPr marL="2605264" indent="-236843" defTabSz="95559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6pPr>
            <a:lvl7pPr marL="3078949" indent="-236843" defTabSz="95559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7pPr>
            <a:lvl8pPr marL="3552633" indent="-236843" defTabSz="95559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8pPr>
            <a:lvl9pPr marL="4026318" indent="-236843" defTabSz="95559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200"/>
              <a:t>Niall C. Murphy, CFP, CLU, CHFC</a:t>
            </a:r>
          </a:p>
        </p:txBody>
      </p:sp>
      <p:sp>
        <p:nvSpPr>
          <p:cNvPr id="3277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0475" y="720725"/>
            <a:ext cx="4800600" cy="3600450"/>
          </a:xfrm>
          <a:ln/>
        </p:spPr>
      </p:sp>
      <p:sp>
        <p:nvSpPr>
          <p:cNvPr id="3277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CA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11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1pPr>
            <a:lvl2pPr marL="769737" indent="-296053"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2pPr>
            <a:lvl3pPr marL="1184211" indent="-236843"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3pPr>
            <a:lvl4pPr marL="1657896" indent="-236843"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4pPr>
            <a:lvl5pPr marL="2131580" indent="-236843"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5pPr>
            <a:lvl6pPr marL="2605264" indent="-236843" defTabSz="95559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6pPr>
            <a:lvl7pPr marL="3078949" indent="-236843" defTabSz="95559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7pPr>
            <a:lvl8pPr marL="3552633" indent="-236843" defTabSz="95559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8pPr>
            <a:lvl9pPr marL="4026318" indent="-236843" defTabSz="95559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6D196C02-0759-4768-859F-35B9E254B11E}" type="datetime5">
              <a:rPr lang="en-US" sz="1200"/>
              <a:pPr/>
              <a:t>22-Sep-14</a:t>
            </a:fld>
            <a:endParaRPr lang="en-US" sz="1200"/>
          </a:p>
        </p:txBody>
      </p:sp>
      <p:sp>
        <p:nvSpPr>
          <p:cNvPr id="33795" name="Rectangle 12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1pPr>
            <a:lvl2pPr marL="769737" indent="-296053"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2pPr>
            <a:lvl3pPr marL="1184211" indent="-236843"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3pPr>
            <a:lvl4pPr marL="1657896" indent="-236843"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4pPr>
            <a:lvl5pPr marL="2131580" indent="-236843"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5pPr>
            <a:lvl6pPr marL="2605264" indent="-236843" defTabSz="95559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6pPr>
            <a:lvl7pPr marL="3078949" indent="-236843" defTabSz="95559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7pPr>
            <a:lvl8pPr marL="3552633" indent="-236843" defTabSz="95559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8pPr>
            <a:lvl9pPr marL="4026318" indent="-236843" defTabSz="95559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200"/>
              <a:t>Niall C. Murphy, CFP, CLU, CHFC</a:t>
            </a:r>
          </a:p>
        </p:txBody>
      </p:sp>
      <p:sp>
        <p:nvSpPr>
          <p:cNvPr id="337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0475" y="720725"/>
            <a:ext cx="4800600" cy="3600450"/>
          </a:xfrm>
          <a:solidFill>
            <a:srgbClr val="FFFFFF"/>
          </a:solidFill>
          <a:ln/>
        </p:spPr>
      </p:sp>
      <p:sp>
        <p:nvSpPr>
          <p:cNvPr id="3379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CA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11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1pPr>
            <a:lvl2pPr marL="769737" indent="-296053"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2pPr>
            <a:lvl3pPr marL="1184211" indent="-236843"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3pPr>
            <a:lvl4pPr marL="1657896" indent="-236843"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4pPr>
            <a:lvl5pPr marL="2131580" indent="-236843"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5pPr>
            <a:lvl6pPr marL="2605264" indent="-236843" defTabSz="95559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6pPr>
            <a:lvl7pPr marL="3078949" indent="-236843" defTabSz="95559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7pPr>
            <a:lvl8pPr marL="3552633" indent="-236843" defTabSz="95559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8pPr>
            <a:lvl9pPr marL="4026318" indent="-236843" defTabSz="95559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F90FF6E1-DF8C-4AA0-BC9A-388A1A510C1E}" type="datetime5">
              <a:rPr lang="en-US" sz="1200"/>
              <a:pPr/>
              <a:t>22-Sep-14</a:t>
            </a:fld>
            <a:endParaRPr lang="en-US" sz="1200"/>
          </a:p>
        </p:txBody>
      </p:sp>
      <p:sp>
        <p:nvSpPr>
          <p:cNvPr id="34819" name="Rectangle 12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1pPr>
            <a:lvl2pPr marL="769737" indent="-296053"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2pPr>
            <a:lvl3pPr marL="1184211" indent="-236843"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3pPr>
            <a:lvl4pPr marL="1657896" indent="-236843"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4pPr>
            <a:lvl5pPr marL="2131580" indent="-236843"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5pPr>
            <a:lvl6pPr marL="2605264" indent="-236843" defTabSz="95559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6pPr>
            <a:lvl7pPr marL="3078949" indent="-236843" defTabSz="95559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7pPr>
            <a:lvl8pPr marL="3552633" indent="-236843" defTabSz="95559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8pPr>
            <a:lvl9pPr marL="4026318" indent="-236843" defTabSz="95559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200"/>
              <a:t>Niall C. Murphy, CFP, CLU, CHFC</a:t>
            </a:r>
          </a:p>
        </p:txBody>
      </p:sp>
      <p:sp>
        <p:nvSpPr>
          <p:cNvPr id="348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0475" y="720725"/>
            <a:ext cx="4800600" cy="3600450"/>
          </a:xfrm>
          <a:solidFill>
            <a:srgbClr val="FFFFFF"/>
          </a:solidFill>
          <a:ln/>
        </p:spPr>
      </p:sp>
      <p:sp>
        <p:nvSpPr>
          <p:cNvPr id="3482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CA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11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1pPr>
            <a:lvl2pPr marL="769737" indent="-296053"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2pPr>
            <a:lvl3pPr marL="1184211" indent="-236843"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3pPr>
            <a:lvl4pPr marL="1657896" indent="-236843"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4pPr>
            <a:lvl5pPr marL="2131580" indent="-236843"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5pPr>
            <a:lvl6pPr marL="2605264" indent="-236843" defTabSz="95559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6pPr>
            <a:lvl7pPr marL="3078949" indent="-236843" defTabSz="95559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7pPr>
            <a:lvl8pPr marL="3552633" indent="-236843" defTabSz="95559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8pPr>
            <a:lvl9pPr marL="4026318" indent="-236843" defTabSz="95559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BCFEF10F-C081-4727-80D8-D5683BDAB81E}" type="datetime5">
              <a:rPr lang="en-US" sz="1200"/>
              <a:pPr/>
              <a:t>22-Sep-14</a:t>
            </a:fld>
            <a:endParaRPr lang="en-US" sz="1200"/>
          </a:p>
        </p:txBody>
      </p:sp>
      <p:sp>
        <p:nvSpPr>
          <p:cNvPr id="35843" name="Rectangle 12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1pPr>
            <a:lvl2pPr marL="769737" indent="-296053"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2pPr>
            <a:lvl3pPr marL="1184211" indent="-236843"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3pPr>
            <a:lvl4pPr marL="1657896" indent="-236843"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4pPr>
            <a:lvl5pPr marL="2131580" indent="-236843"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5pPr>
            <a:lvl6pPr marL="2605264" indent="-236843" defTabSz="95559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6pPr>
            <a:lvl7pPr marL="3078949" indent="-236843" defTabSz="95559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7pPr>
            <a:lvl8pPr marL="3552633" indent="-236843" defTabSz="95559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8pPr>
            <a:lvl9pPr marL="4026318" indent="-236843" defTabSz="95559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200"/>
              <a:t>Niall C. Murphy, CFP, CLU, CHFC</a:t>
            </a:r>
          </a:p>
        </p:txBody>
      </p:sp>
      <p:sp>
        <p:nvSpPr>
          <p:cNvPr id="3584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0475" y="720725"/>
            <a:ext cx="4800600" cy="3600450"/>
          </a:xfrm>
          <a:ln/>
        </p:spPr>
      </p:sp>
      <p:sp>
        <p:nvSpPr>
          <p:cNvPr id="3584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1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1pPr>
            <a:lvl2pPr marL="769737" indent="-296053"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2pPr>
            <a:lvl3pPr marL="1184211" indent="-236843"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3pPr>
            <a:lvl4pPr marL="1657896" indent="-236843"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4pPr>
            <a:lvl5pPr marL="2131580" indent="-236843"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5pPr>
            <a:lvl6pPr marL="2605264" indent="-236843" defTabSz="95559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6pPr>
            <a:lvl7pPr marL="3078949" indent="-236843" defTabSz="95559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7pPr>
            <a:lvl8pPr marL="3552633" indent="-236843" defTabSz="95559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8pPr>
            <a:lvl9pPr marL="4026318" indent="-236843" defTabSz="95559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4AFC7A79-03FB-454E-A14A-5F382DE1DCE1}" type="datetime5">
              <a:rPr lang="en-US" sz="1200"/>
              <a:pPr/>
              <a:t>22-Sep-14</a:t>
            </a:fld>
            <a:endParaRPr lang="en-US" sz="1200"/>
          </a:p>
        </p:txBody>
      </p:sp>
      <p:sp>
        <p:nvSpPr>
          <p:cNvPr id="36867" name="Rectangle 12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1pPr>
            <a:lvl2pPr marL="769737" indent="-296053"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2pPr>
            <a:lvl3pPr marL="1184211" indent="-236843"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3pPr>
            <a:lvl4pPr marL="1657896" indent="-236843"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4pPr>
            <a:lvl5pPr marL="2131580" indent="-236843"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5pPr>
            <a:lvl6pPr marL="2605264" indent="-236843" defTabSz="95559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6pPr>
            <a:lvl7pPr marL="3078949" indent="-236843" defTabSz="95559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7pPr>
            <a:lvl8pPr marL="3552633" indent="-236843" defTabSz="95559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8pPr>
            <a:lvl9pPr marL="4026318" indent="-236843" defTabSz="95559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200"/>
              <a:t>Niall C. Murphy, CFP, CLU, CHFC</a:t>
            </a:r>
          </a:p>
        </p:txBody>
      </p:sp>
      <p:sp>
        <p:nvSpPr>
          <p:cNvPr id="3686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0475" y="720725"/>
            <a:ext cx="4800600" cy="3600450"/>
          </a:xfrm>
          <a:ln/>
        </p:spPr>
      </p:sp>
      <p:sp>
        <p:nvSpPr>
          <p:cNvPr id="3686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CA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1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1pPr>
            <a:lvl2pPr marL="769737" indent="-296053"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2pPr>
            <a:lvl3pPr marL="1184211" indent="-236843"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3pPr>
            <a:lvl4pPr marL="1657896" indent="-236843"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4pPr>
            <a:lvl5pPr marL="2131580" indent="-236843"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5pPr>
            <a:lvl6pPr marL="2605264" indent="-236843" defTabSz="95559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6pPr>
            <a:lvl7pPr marL="3078949" indent="-236843" defTabSz="95559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7pPr>
            <a:lvl8pPr marL="3552633" indent="-236843" defTabSz="95559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8pPr>
            <a:lvl9pPr marL="4026318" indent="-236843" defTabSz="95559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4A731ACA-4CD7-48E8-9B2E-3CC4C8DE88F3}" type="datetime5">
              <a:rPr lang="en-US" sz="1200"/>
              <a:pPr/>
              <a:t>22-Sep-14</a:t>
            </a:fld>
            <a:endParaRPr lang="en-US" sz="1200"/>
          </a:p>
        </p:txBody>
      </p:sp>
      <p:sp>
        <p:nvSpPr>
          <p:cNvPr id="37891" name="Rectangle 12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1pPr>
            <a:lvl2pPr marL="769737" indent="-296053"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2pPr>
            <a:lvl3pPr marL="1184211" indent="-236843"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3pPr>
            <a:lvl4pPr marL="1657896" indent="-236843"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4pPr>
            <a:lvl5pPr marL="2131580" indent="-236843"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5pPr>
            <a:lvl6pPr marL="2605264" indent="-236843" defTabSz="95559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6pPr>
            <a:lvl7pPr marL="3078949" indent="-236843" defTabSz="95559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7pPr>
            <a:lvl8pPr marL="3552633" indent="-236843" defTabSz="95559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8pPr>
            <a:lvl9pPr marL="4026318" indent="-236843" defTabSz="95559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200"/>
              <a:t>Niall C. Murphy, CFP, CLU, CHFC</a:t>
            </a:r>
          </a:p>
        </p:txBody>
      </p:sp>
      <p:sp>
        <p:nvSpPr>
          <p:cNvPr id="3789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0475" y="720725"/>
            <a:ext cx="4800600" cy="3600450"/>
          </a:xfrm>
          <a:ln/>
        </p:spPr>
      </p:sp>
      <p:sp>
        <p:nvSpPr>
          <p:cNvPr id="3789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CA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1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1pPr>
            <a:lvl2pPr marL="769737" indent="-296053"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2pPr>
            <a:lvl3pPr marL="1184211" indent="-236843"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3pPr>
            <a:lvl4pPr marL="1657896" indent="-236843"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4pPr>
            <a:lvl5pPr marL="2131580" indent="-236843"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5pPr>
            <a:lvl6pPr marL="2605264" indent="-236843" defTabSz="95559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6pPr>
            <a:lvl7pPr marL="3078949" indent="-236843" defTabSz="95559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7pPr>
            <a:lvl8pPr marL="3552633" indent="-236843" defTabSz="95559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8pPr>
            <a:lvl9pPr marL="4026318" indent="-236843" defTabSz="95559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8419AAEA-875A-4313-95A3-B4B6B2E2921A}" type="datetime5">
              <a:rPr lang="en-US" sz="1200"/>
              <a:pPr/>
              <a:t>22-Sep-14</a:t>
            </a:fld>
            <a:endParaRPr lang="en-US" sz="1200"/>
          </a:p>
        </p:txBody>
      </p:sp>
      <p:sp>
        <p:nvSpPr>
          <p:cNvPr id="24579" name="Rectangle 12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1pPr>
            <a:lvl2pPr marL="769737" indent="-296053"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2pPr>
            <a:lvl3pPr marL="1184211" indent="-236843"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3pPr>
            <a:lvl4pPr marL="1657896" indent="-236843"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4pPr>
            <a:lvl5pPr marL="2131580" indent="-236843"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5pPr>
            <a:lvl6pPr marL="2605264" indent="-236843" defTabSz="95559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6pPr>
            <a:lvl7pPr marL="3078949" indent="-236843" defTabSz="95559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7pPr>
            <a:lvl8pPr marL="3552633" indent="-236843" defTabSz="95559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8pPr>
            <a:lvl9pPr marL="4026318" indent="-236843" defTabSz="95559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200"/>
              <a:t>Niall C. Murphy, CFP, CLU, CHFC</a:t>
            </a:r>
          </a:p>
        </p:txBody>
      </p:sp>
      <p:sp>
        <p:nvSpPr>
          <p:cNvPr id="2458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0475" y="720725"/>
            <a:ext cx="4800600" cy="3600450"/>
          </a:xfrm>
          <a:ln/>
        </p:spPr>
      </p:sp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CA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1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1pPr>
            <a:lvl2pPr marL="769737" indent="-296053"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2pPr>
            <a:lvl3pPr marL="1184211" indent="-236843"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3pPr>
            <a:lvl4pPr marL="1657896" indent="-236843"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4pPr>
            <a:lvl5pPr marL="2131580" indent="-236843"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5pPr>
            <a:lvl6pPr marL="2605264" indent="-236843" defTabSz="95559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6pPr>
            <a:lvl7pPr marL="3078949" indent="-236843" defTabSz="95559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7pPr>
            <a:lvl8pPr marL="3552633" indent="-236843" defTabSz="95559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8pPr>
            <a:lvl9pPr marL="4026318" indent="-236843" defTabSz="95559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02F43EB6-2DBC-4323-870B-CBEE047D100B}" type="datetime5">
              <a:rPr lang="en-US" sz="1200"/>
              <a:pPr/>
              <a:t>22-Sep-14</a:t>
            </a:fld>
            <a:endParaRPr lang="en-US" sz="1200"/>
          </a:p>
        </p:txBody>
      </p:sp>
      <p:sp>
        <p:nvSpPr>
          <p:cNvPr id="25603" name="Rectangle 12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1pPr>
            <a:lvl2pPr marL="769737" indent="-296053"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2pPr>
            <a:lvl3pPr marL="1184211" indent="-236843"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3pPr>
            <a:lvl4pPr marL="1657896" indent="-236843"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4pPr>
            <a:lvl5pPr marL="2131580" indent="-236843"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5pPr>
            <a:lvl6pPr marL="2605264" indent="-236843" defTabSz="95559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6pPr>
            <a:lvl7pPr marL="3078949" indent="-236843" defTabSz="95559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7pPr>
            <a:lvl8pPr marL="3552633" indent="-236843" defTabSz="95559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8pPr>
            <a:lvl9pPr marL="4026318" indent="-236843" defTabSz="95559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200"/>
              <a:t>Niall C. Murphy, CFP, CLU, CHFC</a:t>
            </a:r>
          </a:p>
        </p:txBody>
      </p:sp>
      <p:sp>
        <p:nvSpPr>
          <p:cNvPr id="2560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0475" y="720725"/>
            <a:ext cx="4800600" cy="3600450"/>
          </a:xfrm>
          <a:ln/>
        </p:spPr>
      </p:sp>
      <p:sp>
        <p:nvSpPr>
          <p:cNvPr id="2560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CA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1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1pPr>
            <a:lvl2pPr marL="769737" indent="-296053"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2pPr>
            <a:lvl3pPr marL="1184211" indent="-236843"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3pPr>
            <a:lvl4pPr marL="1657896" indent="-236843"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4pPr>
            <a:lvl5pPr marL="2131580" indent="-236843"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5pPr>
            <a:lvl6pPr marL="2605264" indent="-236843" defTabSz="95559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6pPr>
            <a:lvl7pPr marL="3078949" indent="-236843" defTabSz="95559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7pPr>
            <a:lvl8pPr marL="3552633" indent="-236843" defTabSz="95559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8pPr>
            <a:lvl9pPr marL="4026318" indent="-236843" defTabSz="95559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DD9874F4-097C-4791-8AC5-009ABF99198B}" type="datetime5">
              <a:rPr lang="en-US" sz="1200"/>
              <a:pPr/>
              <a:t>22-Sep-14</a:t>
            </a:fld>
            <a:endParaRPr lang="en-US" sz="1200"/>
          </a:p>
        </p:txBody>
      </p:sp>
      <p:sp>
        <p:nvSpPr>
          <p:cNvPr id="26627" name="Rectangle 12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1pPr>
            <a:lvl2pPr marL="769737" indent="-296053"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2pPr>
            <a:lvl3pPr marL="1184211" indent="-236843"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3pPr>
            <a:lvl4pPr marL="1657896" indent="-236843"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4pPr>
            <a:lvl5pPr marL="2131580" indent="-236843"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5pPr>
            <a:lvl6pPr marL="2605264" indent="-236843" defTabSz="95559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6pPr>
            <a:lvl7pPr marL="3078949" indent="-236843" defTabSz="95559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7pPr>
            <a:lvl8pPr marL="3552633" indent="-236843" defTabSz="95559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8pPr>
            <a:lvl9pPr marL="4026318" indent="-236843" defTabSz="95559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200"/>
              <a:t>Niall C. Murphy, CFP, CLU, CHFC</a:t>
            </a:r>
          </a:p>
        </p:txBody>
      </p:sp>
      <p:sp>
        <p:nvSpPr>
          <p:cNvPr id="2662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0475" y="720725"/>
            <a:ext cx="4800600" cy="3600450"/>
          </a:xfrm>
          <a:ln/>
        </p:spPr>
      </p:sp>
      <p:sp>
        <p:nvSpPr>
          <p:cNvPr id="2662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CA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1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1pPr>
            <a:lvl2pPr marL="769737" indent="-296053"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2pPr>
            <a:lvl3pPr marL="1184211" indent="-236843"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3pPr>
            <a:lvl4pPr marL="1657896" indent="-236843"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4pPr>
            <a:lvl5pPr marL="2131580" indent="-236843"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5pPr>
            <a:lvl6pPr marL="2605264" indent="-236843" defTabSz="95559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6pPr>
            <a:lvl7pPr marL="3078949" indent="-236843" defTabSz="95559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7pPr>
            <a:lvl8pPr marL="3552633" indent="-236843" defTabSz="95559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8pPr>
            <a:lvl9pPr marL="4026318" indent="-236843" defTabSz="95559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C85732DF-B204-4F3C-BFD8-9278A6487245}" type="datetime5">
              <a:rPr lang="en-US" sz="1200"/>
              <a:pPr/>
              <a:t>22-Sep-14</a:t>
            </a:fld>
            <a:endParaRPr lang="en-US" sz="1200"/>
          </a:p>
        </p:txBody>
      </p:sp>
      <p:sp>
        <p:nvSpPr>
          <p:cNvPr id="27651" name="Rectangle 12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1pPr>
            <a:lvl2pPr marL="769737" indent="-296053"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2pPr>
            <a:lvl3pPr marL="1184211" indent="-236843"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3pPr>
            <a:lvl4pPr marL="1657896" indent="-236843"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4pPr>
            <a:lvl5pPr marL="2131580" indent="-236843"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5pPr>
            <a:lvl6pPr marL="2605264" indent="-236843" defTabSz="95559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6pPr>
            <a:lvl7pPr marL="3078949" indent="-236843" defTabSz="95559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7pPr>
            <a:lvl8pPr marL="3552633" indent="-236843" defTabSz="95559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8pPr>
            <a:lvl9pPr marL="4026318" indent="-236843" defTabSz="95559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200"/>
              <a:t>Niall C. Murphy, CFP, CLU, CHFC</a:t>
            </a:r>
          </a:p>
        </p:txBody>
      </p:sp>
      <p:sp>
        <p:nvSpPr>
          <p:cNvPr id="2765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0475" y="720725"/>
            <a:ext cx="4800600" cy="3600450"/>
          </a:xfrm>
          <a:ln/>
        </p:spPr>
      </p:sp>
      <p:sp>
        <p:nvSpPr>
          <p:cNvPr id="2765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CA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1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1pPr>
            <a:lvl2pPr marL="769737" indent="-296053"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2pPr>
            <a:lvl3pPr marL="1184211" indent="-236843"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3pPr>
            <a:lvl4pPr marL="1657896" indent="-236843"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4pPr>
            <a:lvl5pPr marL="2131580" indent="-236843"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5pPr>
            <a:lvl6pPr marL="2605264" indent="-236843" defTabSz="95559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6pPr>
            <a:lvl7pPr marL="3078949" indent="-236843" defTabSz="95559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7pPr>
            <a:lvl8pPr marL="3552633" indent="-236843" defTabSz="95559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8pPr>
            <a:lvl9pPr marL="4026318" indent="-236843" defTabSz="95559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87F9C17C-B9E6-4F1D-B1DB-957BAD119DB1}" type="datetime5">
              <a:rPr lang="en-US" sz="1200"/>
              <a:pPr/>
              <a:t>22-Sep-14</a:t>
            </a:fld>
            <a:endParaRPr lang="en-US" sz="1200"/>
          </a:p>
        </p:txBody>
      </p:sp>
      <p:sp>
        <p:nvSpPr>
          <p:cNvPr id="29699" name="Rectangle 12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1pPr>
            <a:lvl2pPr marL="769737" indent="-296053"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2pPr>
            <a:lvl3pPr marL="1184211" indent="-236843"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3pPr>
            <a:lvl4pPr marL="1657896" indent="-236843"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4pPr>
            <a:lvl5pPr marL="2131580" indent="-236843"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5pPr>
            <a:lvl6pPr marL="2605264" indent="-236843" defTabSz="95559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6pPr>
            <a:lvl7pPr marL="3078949" indent="-236843" defTabSz="95559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7pPr>
            <a:lvl8pPr marL="3552633" indent="-236843" defTabSz="95559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8pPr>
            <a:lvl9pPr marL="4026318" indent="-236843" defTabSz="95559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200"/>
              <a:t>Niall C. Murphy, CFP, CLU, CHFC</a:t>
            </a:r>
          </a:p>
        </p:txBody>
      </p:sp>
      <p:sp>
        <p:nvSpPr>
          <p:cNvPr id="2970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0475" y="720725"/>
            <a:ext cx="4800600" cy="3600450"/>
          </a:xfrm>
          <a:ln/>
        </p:spPr>
      </p:sp>
      <p:sp>
        <p:nvSpPr>
          <p:cNvPr id="2970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CA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1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1pPr>
            <a:lvl2pPr marL="769737" indent="-296053"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2pPr>
            <a:lvl3pPr marL="1184211" indent="-236843"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3pPr>
            <a:lvl4pPr marL="1657896" indent="-236843"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4pPr>
            <a:lvl5pPr marL="2131580" indent="-236843"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5pPr>
            <a:lvl6pPr marL="2605264" indent="-236843" defTabSz="95559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6pPr>
            <a:lvl7pPr marL="3078949" indent="-236843" defTabSz="95559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7pPr>
            <a:lvl8pPr marL="3552633" indent="-236843" defTabSz="95559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8pPr>
            <a:lvl9pPr marL="4026318" indent="-236843" defTabSz="95559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DA426E73-2573-4B9F-8660-23349DF93568}" type="datetime5">
              <a:rPr lang="en-US" sz="1200"/>
              <a:pPr/>
              <a:t>22-Sep-14</a:t>
            </a:fld>
            <a:endParaRPr lang="en-US" sz="1200"/>
          </a:p>
        </p:txBody>
      </p:sp>
      <p:sp>
        <p:nvSpPr>
          <p:cNvPr id="30723" name="Rectangle 12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1pPr>
            <a:lvl2pPr marL="769737" indent="-296053"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2pPr>
            <a:lvl3pPr marL="1184211" indent="-236843"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3pPr>
            <a:lvl4pPr marL="1657896" indent="-236843"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4pPr>
            <a:lvl5pPr marL="2131580" indent="-236843"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5pPr>
            <a:lvl6pPr marL="2605264" indent="-236843" defTabSz="95559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6pPr>
            <a:lvl7pPr marL="3078949" indent="-236843" defTabSz="95559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7pPr>
            <a:lvl8pPr marL="3552633" indent="-236843" defTabSz="95559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8pPr>
            <a:lvl9pPr marL="4026318" indent="-236843" defTabSz="95559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200"/>
              <a:t>Niall C. Murphy, CFP, CLU, CHFC</a:t>
            </a:r>
          </a:p>
        </p:txBody>
      </p:sp>
      <p:sp>
        <p:nvSpPr>
          <p:cNvPr id="3072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0475" y="720725"/>
            <a:ext cx="4800600" cy="3600450"/>
          </a:xfrm>
          <a:ln/>
        </p:spPr>
      </p:sp>
      <p:sp>
        <p:nvSpPr>
          <p:cNvPr id="3072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CA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1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1pPr>
            <a:lvl2pPr marL="769737" indent="-296053"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2pPr>
            <a:lvl3pPr marL="1184211" indent="-236843"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3pPr>
            <a:lvl4pPr marL="1657896" indent="-236843"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4pPr>
            <a:lvl5pPr marL="2131580" indent="-236843"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5pPr>
            <a:lvl6pPr marL="2605264" indent="-236843" defTabSz="95559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6pPr>
            <a:lvl7pPr marL="3078949" indent="-236843" defTabSz="95559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7pPr>
            <a:lvl8pPr marL="3552633" indent="-236843" defTabSz="95559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8pPr>
            <a:lvl9pPr marL="4026318" indent="-236843" defTabSz="95559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C91C2D00-2812-4078-BCE5-CBCA8B90BF96}" type="datetime5">
              <a:rPr lang="en-US" sz="1200"/>
              <a:pPr/>
              <a:t>22-Sep-14</a:t>
            </a:fld>
            <a:endParaRPr lang="en-US" sz="1200"/>
          </a:p>
        </p:txBody>
      </p:sp>
      <p:sp>
        <p:nvSpPr>
          <p:cNvPr id="31747" name="Rectangle 12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1pPr>
            <a:lvl2pPr marL="769737" indent="-296053"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2pPr>
            <a:lvl3pPr marL="1184211" indent="-236843"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3pPr>
            <a:lvl4pPr marL="1657896" indent="-236843"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4pPr>
            <a:lvl5pPr marL="2131580" indent="-236843"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5pPr>
            <a:lvl6pPr marL="2605264" indent="-236843" defTabSz="95559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6pPr>
            <a:lvl7pPr marL="3078949" indent="-236843" defTabSz="95559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7pPr>
            <a:lvl8pPr marL="3552633" indent="-236843" defTabSz="95559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8pPr>
            <a:lvl9pPr marL="4026318" indent="-236843" defTabSz="95559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200"/>
              <a:t>Niall C. Murphy, CFP, CLU, CHFC</a:t>
            </a:r>
          </a:p>
        </p:txBody>
      </p:sp>
      <p:sp>
        <p:nvSpPr>
          <p:cNvPr id="3174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0475" y="720725"/>
            <a:ext cx="4800600" cy="3600450"/>
          </a:xfrm>
          <a:ln/>
        </p:spPr>
      </p:sp>
      <p:sp>
        <p:nvSpPr>
          <p:cNvPr id="3174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CA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1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1pPr>
            <a:lvl2pPr marL="769737" indent="-296053"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2pPr>
            <a:lvl3pPr marL="1184211" indent="-236843"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3pPr>
            <a:lvl4pPr marL="1657896" indent="-236843"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4pPr>
            <a:lvl5pPr marL="2131580" indent="-236843"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5pPr>
            <a:lvl6pPr marL="2605264" indent="-236843" defTabSz="95559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6pPr>
            <a:lvl7pPr marL="3078949" indent="-236843" defTabSz="95559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7pPr>
            <a:lvl8pPr marL="3552633" indent="-236843" defTabSz="95559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8pPr>
            <a:lvl9pPr marL="4026318" indent="-236843" defTabSz="95559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C91C2D00-2812-4078-BCE5-CBCA8B90BF96}" type="datetime5">
              <a:rPr lang="en-US" sz="1200"/>
              <a:pPr/>
              <a:t>22-Sep-14</a:t>
            </a:fld>
            <a:endParaRPr lang="en-US" sz="1200"/>
          </a:p>
        </p:txBody>
      </p:sp>
      <p:sp>
        <p:nvSpPr>
          <p:cNvPr id="31747" name="Rectangle 12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1pPr>
            <a:lvl2pPr marL="769737" indent="-296053"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2pPr>
            <a:lvl3pPr marL="1184211" indent="-236843"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3pPr>
            <a:lvl4pPr marL="1657896" indent="-236843"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4pPr>
            <a:lvl5pPr marL="2131580" indent="-236843" defTabSz="95559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5pPr>
            <a:lvl6pPr marL="2605264" indent="-236843" defTabSz="95559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6pPr>
            <a:lvl7pPr marL="3078949" indent="-236843" defTabSz="95559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7pPr>
            <a:lvl8pPr marL="3552633" indent="-236843" defTabSz="95559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8pPr>
            <a:lvl9pPr marL="4026318" indent="-236843" defTabSz="95559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200"/>
              <a:t>Niall C. Murphy, CFP, CLU, CHFC</a:t>
            </a:r>
          </a:p>
        </p:txBody>
      </p:sp>
      <p:sp>
        <p:nvSpPr>
          <p:cNvPr id="3174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0475" y="720725"/>
            <a:ext cx="4800600" cy="3600450"/>
          </a:xfrm>
          <a:ln/>
        </p:spPr>
      </p:sp>
      <p:sp>
        <p:nvSpPr>
          <p:cNvPr id="3174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CA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9/22/2014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>
              <a:solidFill>
                <a:schemeClr val="accent1">
                  <a:tint val="2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9/22/2014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9/22/2014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3820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381000" y="1524000"/>
            <a:ext cx="8382000" cy="4038600"/>
          </a:xfrm>
        </p:spPr>
        <p:txBody>
          <a:bodyPr/>
          <a:lstStyle/>
          <a:p>
            <a:pPr lvl="0"/>
            <a:endParaRPr lang="en-CA" noProof="0" dirty="0" smtClean="0"/>
          </a:p>
        </p:txBody>
      </p:sp>
    </p:spTree>
    <p:extLst>
      <p:ext uri="{BB962C8B-B14F-4D97-AF65-F5344CB8AC3E}">
        <p14:creationId xmlns:p14="http://schemas.microsoft.com/office/powerpoint/2010/main" val="2285679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9/22/2014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9/22/2014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9/22/2014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9/22/2014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9/22/2014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9/22/2014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9/22/2014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9/22/2014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 eaLnBrk="1" latinLnBrk="0" hangingPunct="1"/>
              <a:t>‹#›</a:t>
            </a:fld>
            <a:endParaRPr kumimoji="0" lang="en-US">
              <a:solidFill>
                <a:schemeClr val="tx1"/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D5BBC35B-A44B-4119-B8DA-DE9E3DFADA20}" type="slidenum">
              <a:rPr kumimoji="0" lang="en-US" smtClean="0"/>
              <a:pPr eaLnBrk="1" latinLnBrk="0" hangingPunct="1"/>
              <a:t>‹#›</a:t>
            </a:fld>
            <a:endParaRPr kumimoji="0" lang="en-US" sz="1000" b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pPr algn="r" eaLnBrk="1" latinLnBrk="0" hangingPunct="1"/>
            <a:endParaRPr kumimoji="0" lang="en-US" sz="1000" dirty="0">
              <a:solidFill>
                <a:schemeClr val="tx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9/22/2014</a:t>
            </a:fld>
            <a:endParaRPr lang="en-US" sz="1000" dirty="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5" r:id="rId1"/>
    <p:sldLayoutId id="2147483976" r:id="rId2"/>
    <p:sldLayoutId id="2147483977" r:id="rId3"/>
    <p:sldLayoutId id="2147483978" r:id="rId4"/>
    <p:sldLayoutId id="2147483979" r:id="rId5"/>
    <p:sldLayoutId id="2147483980" r:id="rId6"/>
    <p:sldLayoutId id="2147483981" r:id="rId7"/>
    <p:sldLayoutId id="2147483982" r:id="rId8"/>
    <p:sldLayoutId id="2147483983" r:id="rId9"/>
    <p:sldLayoutId id="2147483984" r:id="rId10"/>
    <p:sldLayoutId id="2147483985" r:id="rId11"/>
    <p:sldLayoutId id="2147483986" r:id="rId12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6.emf"/><Relationship Id="rId4" Type="http://schemas.openxmlformats.org/officeDocument/2006/relationships/oleObject" Target="file:///C:\Users\John\Documents\Financial%20Plans\Financial%20Plan%20-%20Blank%20Template.xlsx!Timeline!R2C1:R24C5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7.emf"/><Relationship Id="rId4" Type="http://schemas.openxmlformats.org/officeDocument/2006/relationships/oleObject" Target="file:///C:\Users\John\Documents\Financial%20Plans\Financial%20Plan%20-%20Blank%20Template.xlsx!Government%20Benefits!R2C1:R17C5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8.emf"/><Relationship Id="rId4" Type="http://schemas.openxmlformats.org/officeDocument/2006/relationships/oleObject" Target="file:///C:\Users\John\Documents\Financial%20Plans\Financial%20Plan%20-%20Blank%20Template.xlsx!Investment%20Planning!R2C1:R24C9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9.emf"/><Relationship Id="rId4" Type="http://schemas.openxmlformats.org/officeDocument/2006/relationships/oleObject" Target="file:///C:\Users\John\Documents\Financial%20Plans\Financial%20Plan%20-%20Blank%20Template.xlsx!Inflation!R1C1:R22C10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10.emf"/><Relationship Id="rId4" Type="http://schemas.openxmlformats.org/officeDocument/2006/relationships/oleObject" Target="file:///C:\Users\John\Documents\Financial%20Plans\Financial%20Plan%20-%20Blank%20Template.xlsx!Back%20Cover!R1C1:R34C1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oleObject" Target="file:///C:\Users\John\Documents\Financial%20Plans\Financial%20Plan%20-%20Blank%20Template.xlsx!Personal%20Information!R1C1:R38C12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.emf"/><Relationship Id="rId4" Type="http://schemas.openxmlformats.org/officeDocument/2006/relationships/oleObject" Target="file:///C:\Users\John\Documents\Financial%20Plans\Financial%20Plan%20-%20Blank%20Template.xlsx!Balance%20Sheet!R1C1:R33C5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ohn\Documents\Financial%20Plans\Financial%20Plan%20-%20Blank%20Template.xlsx!Monthly%20Budget!R1C1:R36C4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4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ohn\Documents\Financial%20Plans\Financial%20Plan%20-%20Blank%20Template.xlsx!Income%20&amp;%20Expenses!R1C1:R31C4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5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5" name="Rectangle 9"/>
          <p:cNvSpPr>
            <a:spLocks noChangeArrowheads="1"/>
          </p:cNvSpPr>
          <p:nvPr/>
        </p:nvSpPr>
        <p:spPr bwMode="auto">
          <a:xfrm>
            <a:off x="1371600" y="3048000"/>
            <a:ext cx="66294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pPr algn="ctr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pt-BR" sz="4000" b="1" dirty="0" smtClean="0">
                <a:solidFill>
                  <a:schemeClr val="tx2">
                    <a:lumMod val="75000"/>
                  </a:schemeClr>
                </a:solidFill>
                <a:latin typeface="Arial" charset="0"/>
              </a:rPr>
              <a:t>John &amp; Jane Doe</a:t>
            </a:r>
            <a:endParaRPr lang="pt-BR" sz="4000" b="1" dirty="0">
              <a:solidFill>
                <a:schemeClr val="tx2">
                  <a:lumMod val="75000"/>
                </a:schemeClr>
              </a:solidFill>
              <a:latin typeface="Arial" charset="0"/>
            </a:endParaRPr>
          </a:p>
          <a:p>
            <a:pPr algn="ctr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pt-BR" sz="4000" b="1" dirty="0">
                <a:solidFill>
                  <a:schemeClr val="tx2">
                    <a:lumMod val="75000"/>
                  </a:schemeClr>
                </a:solidFill>
                <a:latin typeface="Arial" charset="0"/>
              </a:rPr>
              <a:t>Financial Review</a:t>
            </a:r>
          </a:p>
          <a:p>
            <a:pPr algn="ctr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pt-BR" sz="4000" b="1" dirty="0" smtClean="0">
                <a:solidFill>
                  <a:schemeClr val="tx2">
                    <a:lumMod val="75000"/>
                  </a:schemeClr>
                </a:solidFill>
                <a:latin typeface="Arial" charset="0"/>
              </a:rPr>
              <a:t>July 22, 2014</a:t>
            </a:r>
            <a:endParaRPr lang="en-US" sz="4000" b="1" dirty="0">
              <a:solidFill>
                <a:schemeClr val="tx2">
                  <a:lumMod val="75000"/>
                </a:schemeClr>
              </a:solidFill>
              <a:latin typeface="Arial" charset="0"/>
            </a:endParaRPr>
          </a:p>
        </p:txBody>
      </p:sp>
      <p:sp>
        <p:nvSpPr>
          <p:cNvPr id="3075" name="Text Box 10"/>
          <p:cNvSpPr txBox="1">
            <a:spLocks noChangeArrowheads="1"/>
          </p:cNvSpPr>
          <p:nvPr/>
        </p:nvSpPr>
        <p:spPr bwMode="auto">
          <a:xfrm>
            <a:off x="685800" y="5562600"/>
            <a:ext cx="7620000" cy="116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Tahoma" pitchFamily="34" charset="0"/>
              </a:rPr>
              <a:t>Niall C. Murphy, CFP, CLU, CHFC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Tahoma" pitchFamily="34" charset="0"/>
              </a:rPr>
              <a:t>John C. Murphy, CFP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1300" b="1" dirty="0">
                <a:solidFill>
                  <a:schemeClr val="tx2">
                    <a:lumMod val="75000"/>
                  </a:schemeClr>
                </a:solidFill>
                <a:latin typeface="Tahoma" pitchFamily="34" charset="0"/>
              </a:rPr>
              <a:t>Certified Financial Planners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5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381000"/>
            <a:ext cx="5486400" cy="693738"/>
          </a:xfrm>
        </p:spPr>
        <p:txBody>
          <a:bodyPr>
            <a:noAutofit/>
          </a:bodyPr>
          <a:lstStyle/>
          <a:p>
            <a:pPr algn="l">
              <a:defRPr/>
            </a:pPr>
            <a:r>
              <a:rPr lang="en-US" sz="4400" dirty="0" smtClean="0">
                <a:latin typeface="Arial" pitchFamily="34" charset="0"/>
                <a:cs typeface="Arial" pitchFamily="34" charset="0"/>
              </a:rPr>
              <a:t>Timeline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69283106"/>
              </p:ext>
            </p:extLst>
          </p:nvPr>
        </p:nvGraphicFramePr>
        <p:xfrm>
          <a:off x="2133600" y="1676400"/>
          <a:ext cx="4238625" cy="3733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00" name="Worksheet" r:id="rId4" imgW="4238557" imgH="3733890" progId="Excel.Sheet.12">
                  <p:link updateAutomatic="1"/>
                </p:oleObj>
              </mc:Choice>
              <mc:Fallback>
                <p:oleObj name="Worksheet" r:id="rId4" imgW="4238557" imgH="3733890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133600" y="1676400"/>
                        <a:ext cx="4238625" cy="3733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381000"/>
            <a:ext cx="5486400" cy="693738"/>
          </a:xfrm>
        </p:spPr>
        <p:txBody>
          <a:bodyPr>
            <a:noAutofit/>
          </a:bodyPr>
          <a:lstStyle/>
          <a:p>
            <a:pPr algn="l">
              <a:defRPr/>
            </a:pPr>
            <a:r>
              <a:rPr lang="en-US" sz="4400" dirty="0" smtClean="0">
                <a:latin typeface="Arial" pitchFamily="34" charset="0"/>
                <a:cs typeface="Arial" pitchFamily="34" charset="0"/>
              </a:rPr>
              <a:t>Government Benefits</a:t>
            </a: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59356061"/>
              </p:ext>
            </p:extLst>
          </p:nvPr>
        </p:nvGraphicFramePr>
        <p:xfrm>
          <a:off x="2286000" y="1845046"/>
          <a:ext cx="4162425" cy="28841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07" name="Worksheet" r:id="rId4" imgW="3752985" imgH="2600325" progId="Excel.Sheet.12">
                  <p:link updateAutomatic="1"/>
                </p:oleObj>
              </mc:Choice>
              <mc:Fallback>
                <p:oleObj name="Worksheet" r:id="rId4" imgW="3752985" imgH="2600325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86000" y="1845046"/>
                        <a:ext cx="4162425" cy="28841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60260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6248400" cy="693738"/>
          </a:xfrm>
        </p:spPr>
        <p:txBody>
          <a:bodyPr>
            <a:noAutofit/>
          </a:bodyPr>
          <a:lstStyle/>
          <a:p>
            <a:pPr algn="l">
              <a:defRPr/>
            </a:pPr>
            <a:r>
              <a:rPr lang="en-US" sz="4400" dirty="0" smtClean="0">
                <a:latin typeface="Arial" pitchFamily="34" charset="0"/>
                <a:cs typeface="Arial" pitchFamily="34" charset="0"/>
              </a:rPr>
              <a:t>Pension Projections</a:t>
            </a:r>
          </a:p>
        </p:txBody>
      </p:sp>
    </p:spTree>
    <p:extLst>
      <p:ext uri="{BB962C8B-B14F-4D97-AF65-F5344CB8AC3E}">
        <p14:creationId xmlns:p14="http://schemas.microsoft.com/office/powerpoint/2010/main" val="1662197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304800"/>
            <a:ext cx="6400800" cy="922338"/>
          </a:xfrm>
        </p:spPr>
        <p:txBody>
          <a:bodyPr/>
          <a:lstStyle/>
          <a:p>
            <a:pPr>
              <a:defRPr/>
            </a:pPr>
            <a:r>
              <a:rPr lang="en-US" sz="4400" dirty="0" smtClean="0">
                <a:latin typeface="Arial" pitchFamily="34" charset="0"/>
                <a:cs typeface="Arial" pitchFamily="34" charset="0"/>
              </a:rPr>
              <a:t>Investment Planning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75413627"/>
              </p:ext>
            </p:extLst>
          </p:nvPr>
        </p:nvGraphicFramePr>
        <p:xfrm>
          <a:off x="2038350" y="1528763"/>
          <a:ext cx="5067300" cy="3800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22" name="Worksheet" r:id="rId4" imgW="5067300" imgH="3800475" progId="Excel.Sheet.12">
                  <p:link updateAutomatic="1"/>
                </p:oleObj>
              </mc:Choice>
              <mc:Fallback>
                <p:oleObj name="Worksheet" r:id="rId4" imgW="5067300" imgH="3800475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38350" y="1528763"/>
                        <a:ext cx="5067300" cy="38004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114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542925"/>
            <a:ext cx="7543800" cy="523875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4400" dirty="0" smtClean="0">
                <a:latin typeface="Arial" pitchFamily="34" charset="0"/>
                <a:cs typeface="Arial" pitchFamily="34" charset="0"/>
              </a:rPr>
              <a:t>Inflation – Cost of Living</a:t>
            </a: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91783150"/>
              </p:ext>
            </p:extLst>
          </p:nvPr>
        </p:nvGraphicFramePr>
        <p:xfrm>
          <a:off x="1804988" y="1643063"/>
          <a:ext cx="5534025" cy="3571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39" name="Worksheet" r:id="rId4" imgW="5533957" imgH="3571875" progId="Excel.Sheet.12">
                  <p:link updateAutomatic="1"/>
                </p:oleObj>
              </mc:Choice>
              <mc:Fallback>
                <p:oleObj name="Worksheet" r:id="rId4" imgW="5533957" imgH="3571875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804988" y="1643063"/>
                        <a:ext cx="5534025" cy="35718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6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152400"/>
            <a:ext cx="7162800" cy="1143000"/>
          </a:xfrm>
        </p:spPr>
        <p:txBody>
          <a:bodyPr/>
          <a:lstStyle/>
          <a:p>
            <a:pPr>
              <a:defRPr/>
            </a:pPr>
            <a:r>
              <a:rPr lang="en-US" sz="4400" dirty="0" smtClean="0">
                <a:latin typeface="Arial" pitchFamily="34" charset="0"/>
                <a:cs typeface="Arial" pitchFamily="34" charset="0"/>
              </a:rPr>
              <a:t>Plan Recommendations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1295400" y="1295400"/>
            <a:ext cx="6572250" cy="47244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pt-BR" sz="2400" b="1" dirty="0" smtClean="0"/>
              <a:t>Immediate Action –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BR" sz="2400" b="1" dirty="0" smtClean="0"/>
              <a:t>No Later Than 90 Days</a:t>
            </a:r>
          </a:p>
          <a:p>
            <a:pPr>
              <a:lnSpc>
                <a:spcPct val="80000"/>
              </a:lnSpc>
              <a:buFontTx/>
              <a:buNone/>
            </a:pPr>
            <a:endParaRPr lang="pt-BR" sz="2400" b="1" dirty="0"/>
          </a:p>
          <a:p>
            <a:pPr>
              <a:lnSpc>
                <a:spcPct val="80000"/>
              </a:lnSpc>
            </a:pPr>
            <a:r>
              <a:rPr lang="pt-BR" sz="2400" b="1" dirty="0" smtClean="0"/>
              <a:t>1 - </a:t>
            </a:r>
          </a:p>
          <a:p>
            <a:pPr>
              <a:lnSpc>
                <a:spcPct val="80000"/>
              </a:lnSpc>
            </a:pPr>
            <a:r>
              <a:rPr lang="pt-BR" sz="2400" b="1" dirty="0" smtClean="0"/>
              <a:t>2 - </a:t>
            </a:r>
          </a:p>
          <a:p>
            <a:pPr>
              <a:lnSpc>
                <a:spcPct val="80000"/>
              </a:lnSpc>
            </a:pPr>
            <a:r>
              <a:rPr lang="pt-BR" sz="2400" b="1" dirty="0" smtClean="0"/>
              <a:t>3 - </a:t>
            </a:r>
          </a:p>
          <a:p>
            <a:pPr>
              <a:lnSpc>
                <a:spcPct val="80000"/>
              </a:lnSpc>
            </a:pPr>
            <a:r>
              <a:rPr lang="pt-BR" sz="2400" b="1" dirty="0" smtClean="0"/>
              <a:t>4 - </a:t>
            </a:r>
          </a:p>
          <a:p>
            <a:pPr>
              <a:lnSpc>
                <a:spcPct val="80000"/>
              </a:lnSpc>
            </a:pPr>
            <a:r>
              <a:rPr lang="pt-BR" sz="2400" b="1" dirty="0" smtClean="0"/>
              <a:t>5 - </a:t>
            </a:r>
          </a:p>
          <a:p>
            <a:pPr>
              <a:lnSpc>
                <a:spcPct val="80000"/>
              </a:lnSpc>
            </a:pPr>
            <a:endParaRPr lang="pt-BR" sz="2400" b="1" dirty="0" smtClean="0"/>
          </a:p>
          <a:p>
            <a:pPr lvl="1">
              <a:lnSpc>
                <a:spcPct val="80000"/>
              </a:lnSpc>
              <a:buSzPct val="60000"/>
              <a:buFont typeface="Wingdings" pitchFamily="2" charset="2"/>
              <a:buChar char="§"/>
            </a:pPr>
            <a:endParaRPr lang="pt-BR" sz="1800" dirty="0" smtClean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28600"/>
            <a:ext cx="7924800" cy="1143000"/>
          </a:xfrm>
        </p:spPr>
        <p:txBody>
          <a:bodyPr/>
          <a:lstStyle/>
          <a:p>
            <a:pPr>
              <a:defRPr/>
            </a:pPr>
            <a:r>
              <a:rPr lang="en-US" sz="4400" dirty="0" smtClean="0">
                <a:latin typeface="Arial" pitchFamily="34" charset="0"/>
                <a:cs typeface="Arial" pitchFamily="34" charset="0"/>
              </a:rPr>
              <a:t>Plan Recommendations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831850" y="1712913"/>
            <a:ext cx="6711950" cy="3849687"/>
          </a:xfrm>
        </p:spPr>
        <p:txBody>
          <a:bodyPr/>
          <a:lstStyle/>
          <a:p>
            <a:r>
              <a:rPr lang="en-US" sz="3400" b="1" dirty="0" smtClean="0"/>
              <a:t>For Your Consideration:</a:t>
            </a:r>
          </a:p>
          <a:p>
            <a:pPr lvl="1">
              <a:buClr>
                <a:schemeClr val="tx2">
                  <a:lumMod val="90000"/>
                  <a:lumOff val="10000"/>
                </a:schemeClr>
              </a:buClr>
            </a:pPr>
            <a:r>
              <a:rPr lang="en-US" sz="3200" b="1" dirty="0" smtClean="0"/>
              <a:t>1 –</a:t>
            </a:r>
          </a:p>
          <a:p>
            <a:pPr lvl="1">
              <a:buClr>
                <a:schemeClr val="tx2">
                  <a:lumMod val="90000"/>
                  <a:lumOff val="10000"/>
                </a:schemeClr>
              </a:buClr>
            </a:pPr>
            <a:r>
              <a:rPr lang="en-US" sz="3200" b="1" dirty="0" smtClean="0"/>
              <a:t>2 –</a:t>
            </a:r>
          </a:p>
          <a:p>
            <a:pPr lvl="1">
              <a:buClr>
                <a:schemeClr val="tx2">
                  <a:lumMod val="90000"/>
                  <a:lumOff val="10000"/>
                </a:schemeClr>
              </a:buClr>
            </a:pPr>
            <a:r>
              <a:rPr lang="en-US" sz="3200" b="1" dirty="0" smtClean="0"/>
              <a:t>3 – </a:t>
            </a:r>
          </a:p>
          <a:p>
            <a:pPr lvl="1">
              <a:buClr>
                <a:schemeClr val="tx2">
                  <a:lumMod val="90000"/>
                  <a:lumOff val="10000"/>
                </a:schemeClr>
              </a:buClr>
            </a:pPr>
            <a:endParaRPr lang="en-US" sz="3200" b="1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304800"/>
            <a:ext cx="7696200" cy="922338"/>
          </a:xfrm>
        </p:spPr>
        <p:txBody>
          <a:bodyPr/>
          <a:lstStyle/>
          <a:p>
            <a:pPr>
              <a:defRPr/>
            </a:pPr>
            <a:r>
              <a:rPr lang="en-US" sz="4400" dirty="0" smtClean="0">
                <a:latin typeface="Arial" pitchFamily="34" charset="0"/>
                <a:cs typeface="Arial" pitchFamily="34" charset="0"/>
              </a:rPr>
              <a:t>Review &amp; Ongoing Discussion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1155700" y="1863725"/>
            <a:ext cx="6985000" cy="3289300"/>
          </a:xfrm>
        </p:spPr>
        <p:txBody>
          <a:bodyPr/>
          <a:lstStyle/>
          <a:p>
            <a:pPr>
              <a:buFontTx/>
              <a:buChar char="•"/>
            </a:pPr>
            <a:r>
              <a:rPr lang="en-US" sz="2800" dirty="0" smtClean="0"/>
              <a:t>Review Plan at Least Once a Year</a:t>
            </a:r>
          </a:p>
          <a:p>
            <a:pPr>
              <a:buFontTx/>
              <a:buChar char="•"/>
            </a:pPr>
            <a:r>
              <a:rPr lang="en-US" sz="2800" dirty="0" smtClean="0"/>
              <a:t>Monitor the Consumer Price Index (CPI) to avoid inflation problems.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84008321"/>
              </p:ext>
            </p:extLst>
          </p:nvPr>
        </p:nvGraphicFramePr>
        <p:xfrm>
          <a:off x="1643063" y="671513"/>
          <a:ext cx="5857875" cy="5514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40" name="Worksheet" r:id="rId4" imgW="5857943" imgH="5514975" progId="Excel.Sheet.12">
                  <p:link updateAutomatic="1"/>
                </p:oleObj>
              </mc:Choice>
              <mc:Fallback>
                <p:oleObj name="Worksheet" r:id="rId4" imgW="5857943" imgH="5514975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643063" y="671513"/>
                        <a:ext cx="5857875" cy="55149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1026"/>
          <p:cNvSpPr>
            <a:spLocks noGrp="1" noChangeArrowheads="1"/>
          </p:cNvSpPr>
          <p:nvPr>
            <p:ph type="title"/>
          </p:nvPr>
        </p:nvSpPr>
        <p:spPr>
          <a:xfrm>
            <a:off x="762000" y="152400"/>
            <a:ext cx="8001000" cy="1227138"/>
          </a:xfrm>
        </p:spPr>
        <p:txBody>
          <a:bodyPr/>
          <a:lstStyle/>
          <a:p>
            <a:pPr>
              <a:defRPr/>
            </a:pPr>
            <a:r>
              <a:rPr lang="en-US" sz="4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Common Lifecycle Periods</a:t>
            </a:r>
          </a:p>
        </p:txBody>
      </p:sp>
      <p:graphicFrame>
        <p:nvGraphicFramePr>
          <p:cNvPr id="101497" name="Group 1145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495334420"/>
              </p:ext>
            </p:extLst>
          </p:nvPr>
        </p:nvGraphicFramePr>
        <p:xfrm>
          <a:off x="1600200" y="1752600"/>
          <a:ext cx="6518275" cy="3590926"/>
        </p:xfrm>
        <a:graphic>
          <a:graphicData uri="http://schemas.openxmlformats.org/drawingml/2006/table">
            <a:tbl>
              <a:tblPr/>
              <a:tblGrid>
                <a:gridCol w="2667000"/>
                <a:gridCol w="1265238"/>
                <a:gridCol w="2586037"/>
              </a:tblGrid>
              <a:tr h="69501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Lifecycle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Periods</a:t>
                      </a:r>
                    </a:p>
                  </a:txBody>
                  <a:tcPr marT="45725" marB="4572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Age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Financial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Profile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014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Early Career</a:t>
                      </a:r>
                    </a:p>
                  </a:txBody>
                  <a:tcPr marT="45725" marB="4572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25 – 40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Debts: Mortgage, etc.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73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Mid-career</a:t>
                      </a:r>
                    </a:p>
                  </a:txBody>
                  <a:tcPr marT="45725" marB="4572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40 – 50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Debt Elimination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73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Accumulation</a:t>
                      </a:r>
                    </a:p>
                  </a:txBody>
                  <a:tcPr marT="45725" marB="4572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50 – 60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Peak Savings Period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014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Pre-retirement</a:t>
                      </a:r>
                    </a:p>
                  </a:txBody>
                  <a:tcPr marT="45725" marB="4572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60- 65 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Retirement &amp; Estate Planning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014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Retirement</a:t>
                      </a:r>
                    </a:p>
                  </a:txBody>
                  <a:tcPr marT="45725" marB="4572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Age 65+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Health and Lifestyle Changes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131" name="Line 1146"/>
          <p:cNvSpPr>
            <a:spLocks noChangeShapeType="1"/>
          </p:cNvSpPr>
          <p:nvPr/>
        </p:nvSpPr>
        <p:spPr bwMode="auto">
          <a:xfrm>
            <a:off x="825500" y="3962400"/>
            <a:ext cx="609600" cy="0"/>
          </a:xfrm>
          <a:prstGeom prst="line">
            <a:avLst/>
          </a:prstGeom>
          <a:noFill/>
          <a:ln w="69850" cmpd="tri">
            <a:solidFill>
              <a:srgbClr val="008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4108"/>
          <p:cNvGrpSpPr>
            <a:grpSpLocks/>
          </p:cNvGrpSpPr>
          <p:nvPr/>
        </p:nvGrpSpPr>
        <p:grpSpPr bwMode="auto">
          <a:xfrm>
            <a:off x="1066800" y="2133600"/>
            <a:ext cx="6858000" cy="3276600"/>
            <a:chOff x="576" y="1296"/>
            <a:chExt cx="4896" cy="2016"/>
          </a:xfrm>
        </p:grpSpPr>
        <p:sp>
          <p:nvSpPr>
            <p:cNvPr id="5124" name="AutoShape 4102"/>
            <p:cNvSpPr>
              <a:spLocks noChangeArrowheads="1"/>
            </p:cNvSpPr>
            <p:nvPr/>
          </p:nvSpPr>
          <p:spPr bwMode="auto">
            <a:xfrm>
              <a:off x="576" y="2448"/>
              <a:ext cx="1440" cy="864"/>
            </a:xfrm>
            <a:prstGeom prst="homePlate">
              <a:avLst>
                <a:gd name="adj" fmla="val 41667"/>
              </a:avLst>
            </a:prstGeom>
            <a:solidFill>
              <a:srgbClr val="57A941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sz="1600" b="1">
                  <a:solidFill>
                    <a:schemeClr val="bg2"/>
                  </a:solidFill>
                  <a:latin typeface="Tahoma" pitchFamily="34" charset="0"/>
                </a:rPr>
                <a:t>4</a:t>
              </a:r>
            </a:p>
            <a:p>
              <a:pPr algn="ctr"/>
              <a:r>
                <a:rPr lang="en-US" sz="1600" b="1">
                  <a:solidFill>
                    <a:schemeClr val="bg2"/>
                  </a:solidFill>
                  <a:latin typeface="Tahoma" pitchFamily="34" charset="0"/>
                </a:rPr>
                <a:t>Create a</a:t>
              </a:r>
            </a:p>
            <a:p>
              <a:pPr algn="ctr"/>
              <a:r>
                <a:rPr lang="en-US" sz="1600" b="1">
                  <a:solidFill>
                    <a:schemeClr val="bg2"/>
                  </a:solidFill>
                  <a:latin typeface="Tahoma" pitchFamily="34" charset="0"/>
                </a:rPr>
                <a:t>Written Plan</a:t>
              </a:r>
            </a:p>
            <a:p>
              <a:pPr algn="ctr"/>
              <a:r>
                <a:rPr lang="en-US" sz="1600" b="1">
                  <a:solidFill>
                    <a:schemeClr val="bg2"/>
                  </a:solidFill>
                  <a:latin typeface="Tahoma" pitchFamily="34" charset="0"/>
                </a:rPr>
                <a:t>&amp; Strategies</a:t>
              </a:r>
            </a:p>
          </p:txBody>
        </p:sp>
        <p:sp>
          <p:nvSpPr>
            <p:cNvPr id="5125" name="AutoShape 4103"/>
            <p:cNvSpPr>
              <a:spLocks noChangeArrowheads="1"/>
            </p:cNvSpPr>
            <p:nvPr/>
          </p:nvSpPr>
          <p:spPr bwMode="auto">
            <a:xfrm>
              <a:off x="2304" y="2448"/>
              <a:ext cx="1440" cy="864"/>
            </a:xfrm>
            <a:prstGeom prst="homePlate">
              <a:avLst>
                <a:gd name="adj" fmla="val 41667"/>
              </a:avLst>
            </a:prstGeom>
            <a:solidFill>
              <a:srgbClr val="57A941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sz="1600" b="1">
                  <a:solidFill>
                    <a:schemeClr val="bg2"/>
                  </a:solidFill>
                  <a:latin typeface="Tahoma" pitchFamily="34" charset="0"/>
                </a:rPr>
                <a:t>5</a:t>
              </a:r>
            </a:p>
            <a:p>
              <a:pPr algn="ctr"/>
              <a:r>
                <a:rPr lang="en-US" sz="1600" b="1">
                  <a:solidFill>
                    <a:schemeClr val="bg2"/>
                  </a:solidFill>
                  <a:latin typeface="Tahoma" pitchFamily="34" charset="0"/>
                </a:rPr>
                <a:t>Implement</a:t>
              </a:r>
            </a:p>
            <a:p>
              <a:pPr algn="ctr"/>
              <a:r>
                <a:rPr lang="en-US" sz="1600" b="1">
                  <a:solidFill>
                    <a:schemeClr val="bg2"/>
                  </a:solidFill>
                  <a:latin typeface="Tahoma" pitchFamily="34" charset="0"/>
                </a:rPr>
                <a:t>Strategies &amp;</a:t>
              </a:r>
            </a:p>
            <a:p>
              <a:pPr algn="ctr"/>
              <a:r>
                <a:rPr lang="en-US" sz="1600" b="1">
                  <a:solidFill>
                    <a:schemeClr val="bg2"/>
                  </a:solidFill>
                  <a:latin typeface="Tahoma" pitchFamily="34" charset="0"/>
                </a:rPr>
                <a:t> Solutions</a:t>
              </a:r>
            </a:p>
          </p:txBody>
        </p:sp>
        <p:sp>
          <p:nvSpPr>
            <p:cNvPr id="5126" name="AutoShape 4104"/>
            <p:cNvSpPr>
              <a:spLocks noChangeArrowheads="1"/>
            </p:cNvSpPr>
            <p:nvPr/>
          </p:nvSpPr>
          <p:spPr bwMode="auto">
            <a:xfrm>
              <a:off x="4032" y="2448"/>
              <a:ext cx="1440" cy="864"/>
            </a:xfrm>
            <a:prstGeom prst="homePlate">
              <a:avLst>
                <a:gd name="adj" fmla="val 41667"/>
              </a:avLst>
            </a:prstGeom>
            <a:solidFill>
              <a:srgbClr val="57A941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sz="1600" b="1">
                  <a:solidFill>
                    <a:schemeClr val="bg2"/>
                  </a:solidFill>
                  <a:latin typeface="Tahoma" pitchFamily="34" charset="0"/>
                </a:rPr>
                <a:t>6</a:t>
              </a:r>
            </a:p>
            <a:p>
              <a:pPr algn="ctr"/>
              <a:r>
                <a:rPr lang="en-US" sz="1600" b="1">
                  <a:solidFill>
                    <a:schemeClr val="bg2"/>
                  </a:solidFill>
                  <a:latin typeface="Tahoma" pitchFamily="34" charset="0"/>
                </a:rPr>
                <a:t>Ongoing</a:t>
              </a:r>
            </a:p>
            <a:p>
              <a:pPr algn="ctr"/>
              <a:r>
                <a:rPr lang="en-US" sz="1600" b="1">
                  <a:solidFill>
                    <a:schemeClr val="bg2"/>
                  </a:solidFill>
                  <a:latin typeface="Tahoma" pitchFamily="34" charset="0"/>
                </a:rPr>
                <a:t>Review &amp;</a:t>
              </a:r>
            </a:p>
            <a:p>
              <a:pPr algn="ctr"/>
              <a:r>
                <a:rPr lang="en-US" sz="1600" b="1">
                  <a:solidFill>
                    <a:schemeClr val="bg2"/>
                  </a:solidFill>
                  <a:latin typeface="Tahoma" pitchFamily="34" charset="0"/>
                </a:rPr>
                <a:t>Revision</a:t>
              </a:r>
            </a:p>
          </p:txBody>
        </p:sp>
        <p:sp>
          <p:nvSpPr>
            <p:cNvPr id="5127" name="AutoShape 4105"/>
            <p:cNvSpPr>
              <a:spLocks noChangeArrowheads="1"/>
            </p:cNvSpPr>
            <p:nvPr/>
          </p:nvSpPr>
          <p:spPr bwMode="auto">
            <a:xfrm>
              <a:off x="576" y="1296"/>
              <a:ext cx="1440" cy="864"/>
            </a:xfrm>
            <a:prstGeom prst="homePlate">
              <a:avLst>
                <a:gd name="adj" fmla="val 41667"/>
              </a:avLst>
            </a:prstGeom>
            <a:solidFill>
              <a:srgbClr val="57A941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sz="1600" b="1" dirty="0">
                  <a:solidFill>
                    <a:schemeClr val="bg2"/>
                  </a:solidFill>
                  <a:latin typeface="Tahoma" pitchFamily="34" charset="0"/>
                </a:rPr>
                <a:t>1</a:t>
              </a:r>
            </a:p>
            <a:p>
              <a:pPr algn="ctr"/>
              <a:r>
                <a:rPr lang="en-US" sz="1600" b="1" dirty="0">
                  <a:solidFill>
                    <a:schemeClr val="bg2"/>
                  </a:solidFill>
                  <a:latin typeface="Tahoma" pitchFamily="34" charset="0"/>
                </a:rPr>
                <a:t>Clarify Your </a:t>
              </a:r>
            </a:p>
            <a:p>
              <a:pPr algn="ctr"/>
              <a:r>
                <a:rPr lang="en-US" sz="1600" b="1" dirty="0">
                  <a:solidFill>
                    <a:schemeClr val="bg2"/>
                  </a:solidFill>
                  <a:latin typeface="Tahoma" pitchFamily="34" charset="0"/>
                </a:rPr>
                <a:t>Present</a:t>
              </a:r>
            </a:p>
            <a:p>
              <a:pPr algn="ctr"/>
              <a:r>
                <a:rPr lang="en-US" sz="1600" b="1" dirty="0">
                  <a:solidFill>
                    <a:schemeClr val="bg2"/>
                  </a:solidFill>
                  <a:latin typeface="Tahoma" pitchFamily="34" charset="0"/>
                </a:rPr>
                <a:t>Situation</a:t>
              </a:r>
            </a:p>
          </p:txBody>
        </p:sp>
        <p:sp>
          <p:nvSpPr>
            <p:cNvPr id="5128" name="AutoShape 4106"/>
            <p:cNvSpPr>
              <a:spLocks noChangeArrowheads="1"/>
            </p:cNvSpPr>
            <p:nvPr/>
          </p:nvSpPr>
          <p:spPr bwMode="auto">
            <a:xfrm>
              <a:off x="2304" y="1296"/>
              <a:ext cx="1440" cy="864"/>
            </a:xfrm>
            <a:prstGeom prst="homePlate">
              <a:avLst>
                <a:gd name="adj" fmla="val 41667"/>
              </a:avLst>
            </a:prstGeom>
            <a:solidFill>
              <a:srgbClr val="57A941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sz="1600" b="1">
                  <a:solidFill>
                    <a:schemeClr val="bg2"/>
                  </a:solidFill>
                  <a:latin typeface="Tahoma" pitchFamily="34" charset="0"/>
                </a:rPr>
                <a:t>2</a:t>
              </a:r>
            </a:p>
            <a:p>
              <a:pPr algn="ctr"/>
              <a:r>
                <a:rPr lang="en-US" sz="1600" b="1">
                  <a:solidFill>
                    <a:schemeClr val="bg2"/>
                  </a:solidFill>
                  <a:latin typeface="Tahoma" pitchFamily="34" charset="0"/>
                </a:rPr>
                <a:t>Identify</a:t>
              </a:r>
            </a:p>
            <a:p>
              <a:pPr algn="ctr"/>
              <a:r>
                <a:rPr lang="en-US" sz="1600" b="1">
                  <a:solidFill>
                    <a:schemeClr val="bg2"/>
                  </a:solidFill>
                  <a:latin typeface="Tahoma" pitchFamily="34" charset="0"/>
                </a:rPr>
                <a:t> Financial &amp; </a:t>
              </a:r>
            </a:p>
            <a:p>
              <a:pPr algn="ctr"/>
              <a:r>
                <a:rPr lang="en-US" sz="1600" b="1">
                  <a:solidFill>
                    <a:schemeClr val="bg2"/>
                  </a:solidFill>
                  <a:latin typeface="Tahoma" pitchFamily="34" charset="0"/>
                </a:rPr>
                <a:t>Personal Goals</a:t>
              </a:r>
            </a:p>
          </p:txBody>
        </p:sp>
        <p:sp>
          <p:nvSpPr>
            <p:cNvPr id="5129" name="AutoShape 4107"/>
            <p:cNvSpPr>
              <a:spLocks noChangeArrowheads="1"/>
            </p:cNvSpPr>
            <p:nvPr/>
          </p:nvSpPr>
          <p:spPr bwMode="auto">
            <a:xfrm>
              <a:off x="3984" y="1296"/>
              <a:ext cx="1440" cy="864"/>
            </a:xfrm>
            <a:prstGeom prst="homePlate">
              <a:avLst>
                <a:gd name="adj" fmla="val 41667"/>
              </a:avLst>
            </a:prstGeom>
            <a:solidFill>
              <a:srgbClr val="57A941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sz="1600" b="1">
                  <a:solidFill>
                    <a:schemeClr val="bg2"/>
                  </a:solidFill>
                  <a:latin typeface="Tahoma" pitchFamily="34" charset="0"/>
                </a:rPr>
                <a:t>3</a:t>
              </a:r>
            </a:p>
            <a:p>
              <a:pPr algn="ctr"/>
              <a:r>
                <a:rPr lang="en-US" sz="1600" b="1">
                  <a:solidFill>
                    <a:schemeClr val="bg2"/>
                  </a:solidFill>
                  <a:latin typeface="Tahoma" pitchFamily="34" charset="0"/>
                </a:rPr>
                <a:t>Identify</a:t>
              </a:r>
            </a:p>
            <a:p>
              <a:pPr algn="ctr"/>
              <a:r>
                <a:rPr lang="en-US" sz="1600" b="1">
                  <a:solidFill>
                    <a:schemeClr val="bg2"/>
                  </a:solidFill>
                  <a:latin typeface="Tahoma" pitchFamily="34" charset="0"/>
                </a:rPr>
                <a:t>Financial</a:t>
              </a:r>
            </a:p>
            <a:p>
              <a:pPr algn="ctr"/>
              <a:r>
                <a:rPr lang="en-US" sz="1600" b="1">
                  <a:solidFill>
                    <a:schemeClr val="bg2"/>
                  </a:solidFill>
                  <a:latin typeface="Tahoma" pitchFamily="34" charset="0"/>
                </a:rPr>
                <a:t>Problems</a:t>
              </a:r>
            </a:p>
          </p:txBody>
        </p:sp>
      </p:grpSp>
      <p:sp>
        <p:nvSpPr>
          <p:cNvPr id="92174" name="Rectangle 4110"/>
          <p:cNvSpPr>
            <a:spLocks noChangeArrowheads="1"/>
          </p:cNvSpPr>
          <p:nvPr/>
        </p:nvSpPr>
        <p:spPr bwMode="auto">
          <a:xfrm>
            <a:off x="224865" y="381000"/>
            <a:ext cx="8001000" cy="1227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0" hangingPunct="0">
              <a:defRPr/>
            </a:pPr>
            <a:r>
              <a:rPr kumimoji="1" lang="en-US" sz="44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Financial Planning Process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0" name="Rectangle 6"/>
          <p:cNvSpPr>
            <a:spLocks noGrp="1" noChangeArrowheads="1"/>
          </p:cNvSpPr>
          <p:nvPr>
            <p:ph type="title"/>
          </p:nvPr>
        </p:nvSpPr>
        <p:spPr>
          <a:xfrm>
            <a:off x="946150" y="447675"/>
            <a:ext cx="6804025" cy="619125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4400" dirty="0" smtClean="0">
                <a:latin typeface="Arial" pitchFamily="34" charset="0"/>
                <a:cs typeface="Arial" pitchFamily="34" charset="0"/>
              </a:rPr>
              <a:t>Personal Information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94328833"/>
              </p:ext>
            </p:extLst>
          </p:nvPr>
        </p:nvGraphicFramePr>
        <p:xfrm>
          <a:off x="1057275" y="1152525"/>
          <a:ext cx="7029450" cy="4552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2" name="Worksheet" r:id="rId4" imgW="7029585" imgH="4552860" progId="Excel.Sheet.12">
                  <p:link updateAutomatic="1"/>
                </p:oleObj>
              </mc:Choice>
              <mc:Fallback>
                <p:oleObj name="Worksheet" r:id="rId4" imgW="7029585" imgH="4552860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057275" y="1152525"/>
                        <a:ext cx="7029450" cy="4552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Rectangle 6"/>
          <p:cNvSpPr>
            <a:spLocks noGrp="1" noChangeArrowheads="1"/>
          </p:cNvSpPr>
          <p:nvPr>
            <p:ph type="title"/>
          </p:nvPr>
        </p:nvSpPr>
        <p:spPr>
          <a:xfrm>
            <a:off x="838200" y="457200"/>
            <a:ext cx="7772400" cy="693738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4400" dirty="0" smtClean="0">
                <a:latin typeface="Arial" pitchFamily="34" charset="0"/>
                <a:cs typeface="Arial" pitchFamily="34" charset="0"/>
              </a:rPr>
              <a:t>Balance Sheet</a:t>
            </a: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99636304"/>
              </p:ext>
            </p:extLst>
          </p:nvPr>
        </p:nvGraphicFramePr>
        <p:xfrm>
          <a:off x="2209800" y="1143000"/>
          <a:ext cx="4848225" cy="5391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05" name="Worksheet" r:id="rId4" imgW="4848157" imgH="5391240" progId="Excel.Sheet.12">
                  <p:link updateAutomatic="1"/>
                </p:oleObj>
              </mc:Choice>
              <mc:Fallback>
                <p:oleObj name="Worksheet" r:id="rId4" imgW="4848157" imgH="5391240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09800" y="1143000"/>
                        <a:ext cx="4848225" cy="53911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381000"/>
            <a:ext cx="6248400" cy="922338"/>
          </a:xfrm>
        </p:spPr>
        <p:txBody>
          <a:bodyPr/>
          <a:lstStyle/>
          <a:p>
            <a:pPr>
              <a:defRPr/>
            </a:pPr>
            <a:r>
              <a:rPr lang="en-US" sz="4400" dirty="0" smtClean="0">
                <a:latin typeface="Arial" pitchFamily="34" charset="0"/>
                <a:cs typeface="Arial" pitchFamily="34" charset="0"/>
              </a:rPr>
              <a:t>Goals &amp; Objectives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1600200" y="1828800"/>
            <a:ext cx="6442075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Jane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to retire at Age 58</a:t>
            </a:r>
          </a:p>
          <a:p>
            <a:pPr>
              <a:lnSpc>
                <a:spcPct val="90000"/>
              </a:lnSpc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John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to retire at Age 62</a:t>
            </a: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Monthly Income at Retirement of $7,000.00 in Today’s Dollars</a:t>
            </a: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Maintain Current Lifestyle in Retirement</a:t>
            </a:r>
          </a:p>
          <a:p>
            <a:pPr>
              <a:lnSpc>
                <a:spcPct val="90000"/>
              </a:lnSpc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Portfolio Management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Lifestyle Expenses - Current</a:t>
            </a:r>
            <a:endParaRPr lang="en-CA"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03073255"/>
              </p:ext>
            </p:extLst>
          </p:nvPr>
        </p:nvGraphicFramePr>
        <p:xfrm>
          <a:off x="2371725" y="1371600"/>
          <a:ext cx="4400550" cy="5005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48" name="Worksheet" r:id="rId3" imgW="4400685" imgH="5895885" progId="Excel.Sheet.12">
                  <p:link updateAutomatic="1"/>
                </p:oleObj>
              </mc:Choice>
              <mc:Fallback>
                <p:oleObj name="Worksheet" r:id="rId3" imgW="4400685" imgH="5895885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371725" y="1371600"/>
                        <a:ext cx="4400550" cy="50053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802784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Income &amp; Expenses - Current</a:t>
            </a:r>
            <a:endParaRPr lang="en-CA"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17235368"/>
              </p:ext>
            </p:extLst>
          </p:nvPr>
        </p:nvGraphicFramePr>
        <p:xfrm>
          <a:off x="2438400" y="1219200"/>
          <a:ext cx="4410075" cy="5086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72" name="Worksheet" r:id="rId3" imgW="4410143" imgH="5086350" progId="Excel.Sheet.12">
                  <p:link updateAutomatic="1"/>
                </p:oleObj>
              </mc:Choice>
              <mc:Fallback>
                <p:oleObj name="Worksheet" r:id="rId3" imgW="4410143" imgH="5086350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438400" y="1219200"/>
                        <a:ext cx="4410075" cy="50863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91062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ChangeArrowheads="1"/>
          </p:cNvSpPr>
          <p:nvPr/>
        </p:nvSpPr>
        <p:spPr bwMode="auto">
          <a:xfrm>
            <a:off x="1143000" y="304800"/>
            <a:ext cx="6096000" cy="846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r>
              <a:rPr lang="en-US" sz="44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Life Expectancy</a:t>
            </a:r>
          </a:p>
        </p:txBody>
      </p:sp>
      <p:sp>
        <p:nvSpPr>
          <p:cNvPr id="10265" name="Text Box 75"/>
          <p:cNvSpPr txBox="1">
            <a:spLocks noChangeArrowheads="1"/>
          </p:cNvSpPr>
          <p:nvPr/>
        </p:nvSpPr>
        <p:spPr bwMode="auto">
          <a:xfrm>
            <a:off x="2057400" y="5851525"/>
            <a:ext cx="45720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200">
                <a:latin typeface="Tahoma" pitchFamily="34" charset="0"/>
              </a:rPr>
              <a:t>Source: Statistics Canada</a:t>
            </a:r>
          </a:p>
        </p:txBody>
      </p:sp>
      <p:sp>
        <p:nvSpPr>
          <p:cNvPr id="10266" name="Rectangle 77"/>
          <p:cNvSpPr>
            <a:spLocks noChangeArrowheads="1"/>
          </p:cNvSpPr>
          <p:nvPr/>
        </p:nvSpPr>
        <p:spPr bwMode="auto">
          <a:xfrm>
            <a:off x="2057400" y="4648200"/>
            <a:ext cx="47244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>
                <a:solidFill>
                  <a:schemeClr val="bg1"/>
                </a:solidFill>
                <a:latin typeface="Tahoma" pitchFamily="34" charset="0"/>
              </a:rPr>
              <a:t>Life Expectancy is increased arbitrarily to Age 90. Therefore by retiring at age </a:t>
            </a:r>
            <a:r>
              <a:rPr lang="pt-BR" sz="1800" dirty="0">
                <a:solidFill>
                  <a:schemeClr val="bg1"/>
                </a:solidFill>
                <a:latin typeface="Tahoma" pitchFamily="34" charset="0"/>
              </a:rPr>
              <a:t>65</a:t>
            </a:r>
            <a:r>
              <a:rPr lang="en-US" sz="1800" dirty="0">
                <a:solidFill>
                  <a:schemeClr val="bg1"/>
                </a:solidFill>
                <a:latin typeface="Tahoma" pitchFamily="34" charset="0"/>
              </a:rPr>
              <a:t> you will need sufficient capital to fund your retirement for </a:t>
            </a:r>
            <a:r>
              <a:rPr lang="pt-BR" sz="1800" dirty="0">
                <a:solidFill>
                  <a:schemeClr val="bg1"/>
                </a:solidFill>
                <a:latin typeface="Tahoma" pitchFamily="34" charset="0"/>
              </a:rPr>
              <a:t>25</a:t>
            </a:r>
            <a:r>
              <a:rPr lang="en-US" sz="1800" dirty="0">
                <a:solidFill>
                  <a:schemeClr val="bg1"/>
                </a:solidFill>
                <a:latin typeface="Tahoma" pitchFamily="34" charset="0"/>
              </a:rPr>
              <a:t> years</a:t>
            </a:r>
          </a:p>
        </p:txBody>
      </p:sp>
      <p:graphicFrame>
        <p:nvGraphicFramePr>
          <p:cNvPr id="6" name="Group 7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3531778"/>
              </p:ext>
            </p:extLst>
          </p:nvPr>
        </p:nvGraphicFramePr>
        <p:xfrm>
          <a:off x="2057400" y="2133600"/>
          <a:ext cx="4876800" cy="2362199"/>
        </p:xfrm>
        <a:graphic>
          <a:graphicData uri="http://schemas.openxmlformats.org/drawingml/2006/table">
            <a:tbl>
              <a:tblPr/>
              <a:tblGrid>
                <a:gridCol w="1625600"/>
                <a:gridCol w="1625600"/>
                <a:gridCol w="1625600"/>
              </a:tblGrid>
              <a:tr h="92367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Age</a:t>
                      </a:r>
                    </a:p>
                  </a:txBody>
                  <a:tcPr marT="45723" marB="45723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Male Life Expectancy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Female Life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Expectancy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</a:tr>
              <a:tr h="47950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Age </a:t>
                      </a:r>
                      <a:r>
                        <a:rPr kumimoji="1" lang="en-C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65</a:t>
                      </a:r>
                      <a:endParaRPr kumimoji="1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T="45723" marB="45723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19.20 Years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C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22.00 Years</a:t>
                      </a:r>
                      <a:endParaRPr kumimoji="1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950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Age 75</a:t>
                      </a:r>
                    </a:p>
                  </a:txBody>
                  <a:tcPr marT="45723" marB="45723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11.15 Years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13.54 Years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950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Age 85</a:t>
                      </a:r>
                    </a:p>
                  </a:txBody>
                  <a:tcPr marT="45723" marB="45723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6.35 Years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7.49 Years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RANCHTO" val="262"/>
  <p:tag name="HOTSPOTTYPE" val="DefinedInNavigator"/>
  <p:tag name="DEFINEDINNAVIGATOR" val="True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Custom 4">
      <a:dk1>
        <a:sysClr val="windowText" lastClr="000000"/>
      </a:dk1>
      <a:lt1>
        <a:sysClr val="window" lastClr="FFFFFF"/>
      </a:lt1>
      <a:dk2>
        <a:srgbClr val="114711"/>
      </a:dk2>
      <a:lt2>
        <a:srgbClr val="FEFAC9"/>
      </a:lt2>
      <a:accent1>
        <a:srgbClr val="7B906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11490</TotalTime>
  <Words>462</Words>
  <Application>Microsoft Office PowerPoint</Application>
  <PresentationFormat>On-screen Show (4:3)</PresentationFormat>
  <Paragraphs>134</Paragraphs>
  <Slides>18</Slides>
  <Notes>16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Links</vt:lpstr>
      </vt:variant>
      <vt:variant>
        <vt:i4>9</vt:i4>
      </vt:variant>
      <vt:variant>
        <vt:lpstr>Slide Titles</vt:lpstr>
      </vt:variant>
      <vt:variant>
        <vt:i4>18</vt:i4>
      </vt:variant>
    </vt:vector>
  </HeadingPairs>
  <TitlesOfParts>
    <vt:vector size="28" baseType="lpstr">
      <vt:lpstr>Adjacency</vt:lpstr>
      <vt:lpstr>C:\Users\John\Documents\Financial Plans\Financial Plan - Blank Template.xlsx!Personal Information!R1C1:R38C12</vt:lpstr>
      <vt:lpstr>C:\Users\John\Documents\Financial Plans\Financial Plan - Blank Template.xlsx!Balance Sheet!R1C1:R33C5</vt:lpstr>
      <vt:lpstr>C:\Users\John\Documents\Financial Plans\Financial Plan - Blank Template.xlsx!Monthly Budget!R1C1:R36C4</vt:lpstr>
      <vt:lpstr>C:\Users\John\Documents\Financial Plans\Financial Plan - Blank Template.xlsx!Income &amp; Expenses!R1C1:R31C4</vt:lpstr>
      <vt:lpstr>C:\Users\John\Documents\Financial Plans\Financial Plan - Blank Template.xlsx!Timeline!R2C1:R24C5</vt:lpstr>
      <vt:lpstr>C:\Users\John\Documents\Financial Plans\Financial Plan - Blank Template.xlsx!Government Benefits!R2C1:R17C5</vt:lpstr>
      <vt:lpstr>C:\Users\John\Documents\Financial Plans\Financial Plan - Blank Template.xlsx!Investment Planning!R2C1:R24C9</vt:lpstr>
      <vt:lpstr>C:\Users\John\Documents\Financial Plans\Financial Plan - Blank Template.xlsx!Inflation!R1C1:R22C10</vt:lpstr>
      <vt:lpstr>C:\Users\John\Documents\Financial Plans\Financial Plan - Blank Template.xlsx!Back Cover!R1C1:R34C1</vt:lpstr>
      <vt:lpstr>PowerPoint Presentation</vt:lpstr>
      <vt:lpstr>Common Lifecycle Periods</vt:lpstr>
      <vt:lpstr>PowerPoint Presentation</vt:lpstr>
      <vt:lpstr>Personal Information</vt:lpstr>
      <vt:lpstr>Balance Sheet</vt:lpstr>
      <vt:lpstr>Goals &amp; Objectives</vt:lpstr>
      <vt:lpstr>Lifestyle Expenses - Current</vt:lpstr>
      <vt:lpstr>Income &amp; Expenses - Current</vt:lpstr>
      <vt:lpstr>PowerPoint Presentation</vt:lpstr>
      <vt:lpstr>Timeline</vt:lpstr>
      <vt:lpstr>Government Benefits</vt:lpstr>
      <vt:lpstr>Pension Projections</vt:lpstr>
      <vt:lpstr>Investment Planning</vt:lpstr>
      <vt:lpstr>Inflation – Cost of Living</vt:lpstr>
      <vt:lpstr>Plan Recommendations</vt:lpstr>
      <vt:lpstr>Plan Recommendations</vt:lpstr>
      <vt:lpstr>Review &amp; Ongoing Discussion</vt:lpstr>
      <vt:lpstr>PowerPoint Presentation</vt:lpstr>
    </vt:vector>
  </TitlesOfParts>
  <Company>Monymap Financial Services Ltd.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Financial Plan</dc:title>
  <dc:creator>John C. Murphy</dc:creator>
  <cp:lastModifiedBy>John C Murphy</cp:lastModifiedBy>
  <cp:revision>630</cp:revision>
  <cp:lastPrinted>2013-06-20T17:49:39Z</cp:lastPrinted>
  <dcterms:created xsi:type="dcterms:W3CDTF">2000-09-13T21:08:48Z</dcterms:created>
  <dcterms:modified xsi:type="dcterms:W3CDTF">2014-09-22T19:25:46Z</dcterms:modified>
</cp:coreProperties>
</file>